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59" r:id="rId6"/>
    <p:sldId id="266" r:id="rId7"/>
    <p:sldId id="260" r:id="rId8"/>
    <p:sldId id="261" r:id="rId9"/>
    <p:sldId id="262" r:id="rId10"/>
    <p:sldId id="263" r:id="rId11"/>
    <p:sldId id="264" r:id="rId12"/>
    <p:sldId id="265" r:id="rId13"/>
    <p:sldId id="280" r:id="rId14"/>
    <p:sldId id="281" r:id="rId15"/>
    <p:sldId id="289" r:id="rId16"/>
    <p:sldId id="282" r:id="rId17"/>
    <p:sldId id="283" r:id="rId18"/>
    <p:sldId id="284" r:id="rId19"/>
    <p:sldId id="285" r:id="rId20"/>
    <p:sldId id="286" r:id="rId21"/>
    <p:sldId id="287" r:id="rId22"/>
    <p:sldId id="288" r:id="rId23"/>
    <p:sldId id="269" r:id="rId24"/>
    <p:sldId id="270" r:id="rId25"/>
    <p:sldId id="271" r:id="rId26"/>
    <p:sldId id="290" r:id="rId27"/>
    <p:sldId id="272" r:id="rId28"/>
    <p:sldId id="308" r:id="rId29"/>
    <p:sldId id="274"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277" r:id="rId48"/>
    <p:sldId id="279" r:id="rId49"/>
    <p:sldId id="309" r:id="rId50"/>
    <p:sldId id="310" r:id="rId51"/>
    <p:sldId id="311" r:id="rId52"/>
    <p:sldId id="312" r:id="rId53"/>
    <p:sldId id="313" r:id="rId54"/>
    <p:sldId id="314" r:id="rId55"/>
    <p:sldId id="315" r:id="rId56"/>
    <p:sldId id="318" r:id="rId57"/>
    <p:sldId id="319" r:id="rId58"/>
    <p:sldId id="320" r:id="rId59"/>
    <p:sldId id="322" r:id="rId60"/>
    <p:sldId id="321" r:id="rId61"/>
    <p:sldId id="323" r:id="rId62"/>
    <p:sldId id="324" r:id="rId63"/>
    <p:sldId id="325" r:id="rId64"/>
    <p:sldId id="326" r:id="rId65"/>
    <p:sldId id="316" r:id="rId66"/>
    <p:sldId id="327" r:id="rId67"/>
    <p:sldId id="328" r:id="rId68"/>
    <p:sldId id="329" r:id="rId69"/>
    <p:sldId id="330" r:id="rId70"/>
    <p:sldId id="331" r:id="rId71"/>
    <p:sldId id="332" r:id="rId72"/>
    <p:sldId id="317" r:id="rId73"/>
    <p:sldId id="333" r:id="rId74"/>
    <p:sldId id="334" r:id="rId75"/>
    <p:sldId id="335" r:id="rId76"/>
    <p:sldId id="336" r:id="rId77"/>
    <p:sldId id="337" r:id="rId78"/>
    <p:sldId id="338" r:id="rId79"/>
    <p:sldId id="339" r:id="rId80"/>
    <p:sldId id="342" r:id="rId81"/>
    <p:sldId id="356" r:id="rId82"/>
    <p:sldId id="340" r:id="rId83"/>
    <p:sldId id="343" r:id="rId84"/>
    <p:sldId id="365" r:id="rId85"/>
    <p:sldId id="344" r:id="rId86"/>
    <p:sldId id="345" r:id="rId87"/>
    <p:sldId id="346" r:id="rId88"/>
    <p:sldId id="347" r:id="rId89"/>
    <p:sldId id="349" r:id="rId90"/>
    <p:sldId id="350" r:id="rId91"/>
    <p:sldId id="348" r:id="rId92"/>
    <p:sldId id="353" r:id="rId93"/>
    <p:sldId id="351" r:id="rId94"/>
    <p:sldId id="354" r:id="rId95"/>
    <p:sldId id="352" r:id="rId96"/>
    <p:sldId id="355" r:id="rId97"/>
    <p:sldId id="357" r:id="rId98"/>
    <p:sldId id="341" r:id="rId99"/>
    <p:sldId id="358" r:id="rId100"/>
    <p:sldId id="359" r:id="rId101"/>
    <p:sldId id="360" r:id="rId102"/>
    <p:sldId id="361" r:id="rId103"/>
    <p:sldId id="362" r:id="rId104"/>
    <p:sldId id="363" r:id="rId105"/>
    <p:sldId id="364" r:id="rId106"/>
    <p:sldId id="26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35" autoAdjust="0"/>
    <p:restoredTop sz="94660"/>
  </p:normalViewPr>
  <p:slideViewPr>
    <p:cSldViewPr snapToGrid="0">
      <p:cViewPr>
        <p:scale>
          <a:sx n="125" d="100"/>
          <a:sy n="125" d="100"/>
        </p:scale>
        <p:origin x="-800" y="-10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1E159-BC18-43D1-9CB5-C8847D77A2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294E8A-6C4A-4A20-8DE6-C16986132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E08B8FC-A484-4935-AF12-BB0EDD992ABC}"/>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5" name="Footer Placeholder 4">
            <a:extLst>
              <a:ext uri="{FF2B5EF4-FFF2-40B4-BE49-F238E27FC236}">
                <a16:creationId xmlns:a16="http://schemas.microsoft.com/office/drawing/2014/main" id="{7448D7A8-DD23-4D67-9BDC-E3C98A21A0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F9E6F4-1195-4DDA-AB8A-94842D51205E}"/>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2336250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C729-8B38-424D-9594-451A050B6F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69116B-395E-4E38-AAD9-01C7D2272E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9C5469-1C7A-417D-84F8-2720FD98E287}"/>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5" name="Footer Placeholder 4">
            <a:extLst>
              <a:ext uri="{FF2B5EF4-FFF2-40B4-BE49-F238E27FC236}">
                <a16:creationId xmlns:a16="http://schemas.microsoft.com/office/drawing/2014/main" id="{84958245-2BE9-490F-A9D7-9E85DC4E1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B33A9A-33E4-4F01-A4A3-FBCBB354F8E0}"/>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1892706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2E2D72-1B2A-47CC-AA31-D2E8D93B5A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118EA1-1309-49AC-919D-5749D8EB38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CEF4A7-97E9-41F4-83C5-8366F5DA99B8}"/>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5" name="Footer Placeholder 4">
            <a:extLst>
              <a:ext uri="{FF2B5EF4-FFF2-40B4-BE49-F238E27FC236}">
                <a16:creationId xmlns:a16="http://schemas.microsoft.com/office/drawing/2014/main" id="{9627F4CB-594C-4766-A2BC-DFB6C5E4AB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DFE61-FE56-4FDD-B8D9-2F3506C08954}"/>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4166247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79A2-A400-4805-8F6C-45055F95AC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B71004-21E5-459C-BB0C-F38FF2F736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9D2668-64CB-4127-B7D1-9B03CB429824}"/>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5" name="Footer Placeholder 4">
            <a:extLst>
              <a:ext uri="{FF2B5EF4-FFF2-40B4-BE49-F238E27FC236}">
                <a16:creationId xmlns:a16="http://schemas.microsoft.com/office/drawing/2014/main" id="{C79996A6-7898-4958-A2A9-BF2F17422A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9A016E-64FD-44C2-A548-A35E4F6E3F80}"/>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637389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0667-93CB-42EC-A097-F09DBA9D59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66D813-1513-489A-B0B1-9DB8E83EB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D1F6C-9A3D-4C87-AA25-34B79DFB1B07}"/>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5" name="Footer Placeholder 4">
            <a:extLst>
              <a:ext uri="{FF2B5EF4-FFF2-40B4-BE49-F238E27FC236}">
                <a16:creationId xmlns:a16="http://schemas.microsoft.com/office/drawing/2014/main" id="{AA3C7231-4D10-4548-87DB-3A09F3A468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926ACB-673D-422F-9651-B024C9493F03}"/>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2623701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AFFA-DCAF-414A-AA60-B3F24EBC7C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01D0F8-FFC9-4EAB-8D7C-4E7E3969C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9C94DB-575B-4542-8472-0FB0A3B81D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11D131-7A81-4891-9ADE-01CF8A4FDF0D}"/>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6" name="Footer Placeholder 5">
            <a:extLst>
              <a:ext uri="{FF2B5EF4-FFF2-40B4-BE49-F238E27FC236}">
                <a16:creationId xmlns:a16="http://schemas.microsoft.com/office/drawing/2014/main" id="{41EFDD01-4DA4-4E92-B618-568240E395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33ADCE-FB82-4D23-BAE7-6ACF0AFC52F4}"/>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2703941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0455-0C22-4C6B-9906-405915BC794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756129-0CC6-4720-A09E-6D5EFCD1F3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BB671-C566-48B4-8897-9CBFFB0538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E8B6A5-C353-47AB-88EE-5422A894C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18941-F090-4995-ACE5-5B35AF92BB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66F035-545A-4FB5-ACEA-461FC69CFDF4}"/>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8" name="Footer Placeholder 7">
            <a:extLst>
              <a:ext uri="{FF2B5EF4-FFF2-40B4-BE49-F238E27FC236}">
                <a16:creationId xmlns:a16="http://schemas.microsoft.com/office/drawing/2014/main" id="{06C38AB4-8202-4429-BE4E-1D4A6ED0EA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CDFD65-C304-4030-94BE-5B7D73519BF8}"/>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301290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A80C-20A4-47E3-A03D-5BFBEF1A4A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AE0C3B-8B17-4E10-B758-8AE708937CB9}"/>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4" name="Footer Placeholder 3">
            <a:extLst>
              <a:ext uri="{FF2B5EF4-FFF2-40B4-BE49-F238E27FC236}">
                <a16:creationId xmlns:a16="http://schemas.microsoft.com/office/drawing/2014/main" id="{C0B58582-72E0-4E82-97FB-F8783917AC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458612-6FD2-490E-BA8B-AD91D88F1D6C}"/>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870176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C37F05-6B61-47B0-8F99-0580C23ABBBE}"/>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3" name="Footer Placeholder 2">
            <a:extLst>
              <a:ext uri="{FF2B5EF4-FFF2-40B4-BE49-F238E27FC236}">
                <a16:creationId xmlns:a16="http://schemas.microsoft.com/office/drawing/2014/main" id="{985EDEE9-8B02-4306-A62A-8F42032386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1517C2-2E9D-4BAA-8199-E6EEA2B716A5}"/>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287813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BBD-E4A8-4178-963A-098B383BB7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876D77-0B8F-4D55-BBC1-79DF217A3B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9C359E-DF15-400C-9EF7-DADD7691F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AC3F99-0707-43C0-9259-759873056899}"/>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6" name="Footer Placeholder 5">
            <a:extLst>
              <a:ext uri="{FF2B5EF4-FFF2-40B4-BE49-F238E27FC236}">
                <a16:creationId xmlns:a16="http://schemas.microsoft.com/office/drawing/2014/main" id="{15F135CA-3966-4187-A351-C97376AF1D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8B042D-0B61-4644-9907-077AFA975549}"/>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338419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B4AB-9191-46D4-8BC2-C9BE9B72C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23316B-78E8-4155-916E-2AF14083D8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A342E3-2635-4CD9-B9DE-7102030BE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9DFD17-E83B-4FA5-ABB4-9F5471582B16}"/>
              </a:ext>
            </a:extLst>
          </p:cNvPr>
          <p:cNvSpPr>
            <a:spLocks noGrp="1"/>
          </p:cNvSpPr>
          <p:nvPr>
            <p:ph type="dt" sz="half" idx="10"/>
          </p:nvPr>
        </p:nvSpPr>
        <p:spPr/>
        <p:txBody>
          <a:bodyPr/>
          <a:lstStyle/>
          <a:p>
            <a:fld id="{798C6208-E061-4666-B0E2-AF6B22DD8AB2}" type="datetimeFigureOut">
              <a:rPr lang="en-IN" smtClean="0"/>
              <a:t>14-02-2024</a:t>
            </a:fld>
            <a:endParaRPr lang="en-IN"/>
          </a:p>
        </p:txBody>
      </p:sp>
      <p:sp>
        <p:nvSpPr>
          <p:cNvPr id="6" name="Footer Placeholder 5">
            <a:extLst>
              <a:ext uri="{FF2B5EF4-FFF2-40B4-BE49-F238E27FC236}">
                <a16:creationId xmlns:a16="http://schemas.microsoft.com/office/drawing/2014/main" id="{E700A462-031E-49A0-A058-C6217C9C4C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216142-3B7D-4505-9CF6-EBFE09F639F1}"/>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331870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6DCAC7-CD45-47EE-BA28-693C8AEB4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9D9C7B-73A1-4853-87BC-FFD19EE95B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932CA0-FD5B-400C-92B5-898155344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8C6208-E061-4666-B0E2-AF6B22DD8AB2}" type="datetimeFigureOut">
              <a:rPr lang="en-IN" smtClean="0"/>
              <a:t>14-02-2024</a:t>
            </a:fld>
            <a:endParaRPr lang="en-IN"/>
          </a:p>
        </p:txBody>
      </p:sp>
      <p:sp>
        <p:nvSpPr>
          <p:cNvPr id="5" name="Footer Placeholder 4">
            <a:extLst>
              <a:ext uri="{FF2B5EF4-FFF2-40B4-BE49-F238E27FC236}">
                <a16:creationId xmlns:a16="http://schemas.microsoft.com/office/drawing/2014/main" id="{07B024A6-852E-4DFE-9B21-4CF56D367A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6A15F85-7C82-4DB7-8117-3E2F1FD9B3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8BF20B-2357-4975-B989-319ADD6C61B8}" type="slidenum">
              <a:rPr lang="en-IN" smtClean="0"/>
              <a:t>‹#›</a:t>
            </a:fld>
            <a:endParaRPr lang="en-IN"/>
          </a:p>
        </p:txBody>
      </p:sp>
    </p:spTree>
    <p:extLst>
      <p:ext uri="{BB962C8B-B14F-4D97-AF65-F5344CB8AC3E}">
        <p14:creationId xmlns:p14="http://schemas.microsoft.com/office/powerpoint/2010/main" val="43241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machinelearningknowledge.ai/glossary/activation-funct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geeksforgeeks.org/ml-mini-batch-gradient-descent-with-python/" TargetMode="External"/><Relationship Id="rId2" Type="http://schemas.openxmlformats.org/officeDocument/2006/relationships/hyperlink" Target="https://www.geeksforgeeks.org/difference-between-batch-gradient-descent-and-stochastic-gradient-desce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hyperlink" Target="https://www.geeksforgeeks.org/gradient-descent-algorithm-and-its-variant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geeksforgeeks.org/types-of-regression-technique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geeksforgeeks.org/underfitting-and-overfitting-in-machine-learnin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geeksforgeeks.org/machine-learning/"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BBF3-DE4A-4F23-A432-6912B8FBE33C}"/>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UNIT-2 </a:t>
            </a:r>
          </a:p>
        </p:txBody>
      </p:sp>
      <p:sp>
        <p:nvSpPr>
          <p:cNvPr id="3" name="Subtitle 2">
            <a:extLst>
              <a:ext uri="{FF2B5EF4-FFF2-40B4-BE49-F238E27FC236}">
                <a16:creationId xmlns:a16="http://schemas.microsoft.com/office/drawing/2014/main" id="{47AF9287-DD97-4181-AB13-387C6B99F4C6}"/>
              </a:ext>
            </a:extLst>
          </p:cNvPr>
          <p:cNvSpPr>
            <a:spLocks noGrp="1"/>
          </p:cNvSpPr>
          <p:nvPr>
            <p:ph type="subTitle" idx="1"/>
          </p:nvPr>
        </p:nvSpPr>
        <p:spPr>
          <a:xfrm>
            <a:off x="1524000" y="3602038"/>
            <a:ext cx="9144000" cy="281805"/>
          </a:xfrm>
        </p:spPr>
        <p:txBody>
          <a:bodyPr>
            <a:noAutofit/>
          </a:bodyPr>
          <a:lstStyle/>
          <a:p>
            <a:r>
              <a:rPr lang="en-IN" sz="3200" i="0" u="none" strike="noStrike" baseline="0" dirty="0">
                <a:solidFill>
                  <a:srgbClr val="FF0000"/>
                </a:solidFill>
                <a:latin typeface="Times New Roman" panose="02020603050405020304" pitchFamily="18" charset="0"/>
                <a:cs typeface="Times New Roman" panose="02020603050405020304" pitchFamily="18" charset="0"/>
              </a:rPr>
              <a:t>Machine learning classifiers</a:t>
            </a:r>
            <a:endParaRPr lang="en-IN"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0792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47EE-45A3-4019-82BD-30BA1B7AB424}"/>
              </a:ext>
            </a:extLst>
          </p:cNvPr>
          <p:cNvSpPr>
            <a:spLocks noGrp="1"/>
          </p:cNvSpPr>
          <p:nvPr>
            <p:ph type="title"/>
          </p:nvPr>
        </p:nvSpPr>
        <p:spPr>
          <a:xfrm>
            <a:off x="838200" y="365125"/>
            <a:ext cx="10515600" cy="926347"/>
          </a:xfrm>
        </p:spPr>
        <p:txBody>
          <a:bodyPr/>
          <a:lstStyle/>
          <a:p>
            <a:pPr algn="ctr"/>
            <a:r>
              <a:rPr lang="en-US" b="1" i="0" dirty="0">
                <a:solidFill>
                  <a:srgbClr val="FF0000"/>
                </a:solidFill>
                <a:effectLst/>
                <a:latin typeface="-apple-system"/>
              </a:rPr>
              <a:t>4. Model interpretability</a:t>
            </a:r>
            <a:endParaRPr lang="en-IN" dirty="0">
              <a:solidFill>
                <a:srgbClr val="FF0000"/>
              </a:solidFill>
            </a:endParaRPr>
          </a:p>
        </p:txBody>
      </p:sp>
      <p:sp>
        <p:nvSpPr>
          <p:cNvPr id="3" name="Content Placeholder 2">
            <a:extLst>
              <a:ext uri="{FF2B5EF4-FFF2-40B4-BE49-F238E27FC236}">
                <a16:creationId xmlns:a16="http://schemas.microsoft.com/office/drawing/2014/main" id="{D8BCCFA0-03DF-4FE7-9979-56DBE5D95337}"/>
              </a:ext>
            </a:extLst>
          </p:cNvPr>
          <p:cNvSpPr>
            <a:spLocks noGrp="1"/>
          </p:cNvSpPr>
          <p:nvPr>
            <p:ph idx="1"/>
          </p:nvPr>
        </p:nvSpPr>
        <p:spPr>
          <a:xfrm>
            <a:off x="838200" y="1448553"/>
            <a:ext cx="10515600" cy="4351338"/>
          </a:xfrm>
        </p:spPr>
        <p:txBody>
          <a:bodyPr>
            <a:normAutofit lnSpcReduction="10000"/>
          </a:bodyPr>
          <a:lstStyle/>
          <a:p>
            <a:pPr algn="just" fontAlgn="auto"/>
            <a:r>
              <a:rPr lang="en-US" b="0" i="0" dirty="0">
                <a:effectLst/>
                <a:latin typeface="-apple-system"/>
              </a:rPr>
              <a:t>The fourth thing to consider is the interpretability of your classification model, such as the transparency, </a:t>
            </a:r>
            <a:r>
              <a:rPr lang="en-US" b="0" i="0" dirty="0" err="1">
                <a:effectLst/>
                <a:latin typeface="-apple-system"/>
              </a:rPr>
              <a:t>explainability</a:t>
            </a:r>
            <a:r>
              <a:rPr lang="en-US" b="0" i="0" dirty="0">
                <a:effectLst/>
                <a:latin typeface="-apple-system"/>
              </a:rPr>
              <a:t>, and understandability of the results.</a:t>
            </a:r>
          </a:p>
          <a:p>
            <a:pPr algn="just" fontAlgn="auto"/>
            <a:r>
              <a:rPr lang="en-US" b="0" i="0" dirty="0">
                <a:effectLst/>
                <a:latin typeface="-apple-system"/>
              </a:rPr>
              <a:t> Different algorithms have different levels of complexity and abstraction, so you need to assess how easy or difficult it is to explain and understand how they work and why they make certain predictions.</a:t>
            </a:r>
          </a:p>
          <a:p>
            <a:pPr algn="just" fontAlgn="auto"/>
            <a:r>
              <a:rPr lang="en-US" b="0" i="0" dirty="0">
                <a:effectLst/>
                <a:latin typeface="-apple-system"/>
              </a:rPr>
              <a:t>For example, some algorithms, such as decision trees or logistic regression, can provide clear and intuitive rules or coefficients, while others, such as neural networks or support vector machines, can be opaque and hard to interpret.</a:t>
            </a:r>
          </a:p>
          <a:p>
            <a:pPr algn="just"/>
            <a:endParaRPr lang="en-IN" dirty="0"/>
          </a:p>
        </p:txBody>
      </p:sp>
    </p:spTree>
    <p:extLst>
      <p:ext uri="{BB962C8B-B14F-4D97-AF65-F5344CB8AC3E}">
        <p14:creationId xmlns:p14="http://schemas.microsoft.com/office/powerpoint/2010/main" val="2958298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D601-978A-482D-BACF-8AD6AA1B38DC}"/>
              </a:ext>
            </a:extLst>
          </p:cNvPr>
          <p:cNvSpPr>
            <a:spLocks noGrp="1"/>
          </p:cNvSpPr>
          <p:nvPr>
            <p:ph type="title"/>
          </p:nvPr>
        </p:nvSpPr>
        <p:spPr/>
        <p:txBody>
          <a:bodyPr/>
          <a:lstStyle/>
          <a:p>
            <a:pPr algn="ctr"/>
            <a:r>
              <a:rPr lang="en-IN" b="1" dirty="0">
                <a:solidFill>
                  <a:srgbClr val="FF0000"/>
                </a:solidFill>
              </a:rPr>
              <a:t>Compute Gini index of overall dataset:</a:t>
            </a:r>
          </a:p>
        </p:txBody>
      </p:sp>
      <p:pic>
        <p:nvPicPr>
          <p:cNvPr id="5" name="Content Placeholder 4">
            <a:extLst>
              <a:ext uri="{FF2B5EF4-FFF2-40B4-BE49-F238E27FC236}">
                <a16:creationId xmlns:a16="http://schemas.microsoft.com/office/drawing/2014/main" id="{524DC0C3-2386-4051-97FD-947E4528BA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3956" y="1825625"/>
            <a:ext cx="9584087" cy="4351338"/>
          </a:xfrm>
        </p:spPr>
      </p:pic>
    </p:spTree>
    <p:extLst>
      <p:ext uri="{BB962C8B-B14F-4D97-AF65-F5344CB8AC3E}">
        <p14:creationId xmlns:p14="http://schemas.microsoft.com/office/powerpoint/2010/main" val="39789051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0893-7B4E-4A17-B4B0-268390596443}"/>
              </a:ext>
            </a:extLst>
          </p:cNvPr>
          <p:cNvSpPr>
            <a:spLocks noGrp="1"/>
          </p:cNvSpPr>
          <p:nvPr>
            <p:ph type="title"/>
          </p:nvPr>
        </p:nvSpPr>
        <p:spPr>
          <a:xfrm>
            <a:off x="838200" y="365126"/>
            <a:ext cx="10515600" cy="794372"/>
          </a:xfrm>
        </p:spPr>
        <p:txBody>
          <a:bodyPr/>
          <a:lstStyle/>
          <a:p>
            <a:pPr algn="ctr"/>
            <a:r>
              <a:rPr lang="en-IN" b="1" dirty="0">
                <a:solidFill>
                  <a:srgbClr val="FF0000"/>
                </a:solidFill>
              </a:rPr>
              <a:t>Gini index of Money attribute:</a:t>
            </a:r>
          </a:p>
        </p:txBody>
      </p:sp>
      <p:sp>
        <p:nvSpPr>
          <p:cNvPr id="3" name="Content Placeholder 2">
            <a:extLst>
              <a:ext uri="{FF2B5EF4-FFF2-40B4-BE49-F238E27FC236}">
                <a16:creationId xmlns:a16="http://schemas.microsoft.com/office/drawing/2014/main" id="{B17F67B3-32B9-4390-AC44-F7957B526F8B}"/>
              </a:ext>
            </a:extLst>
          </p:cNvPr>
          <p:cNvSpPr>
            <a:spLocks noGrp="1"/>
          </p:cNvSpPr>
          <p:nvPr>
            <p:ph idx="1"/>
          </p:nvPr>
        </p:nvSpPr>
        <p:spPr>
          <a:xfrm>
            <a:off x="838200" y="1439126"/>
            <a:ext cx="10515600" cy="4351338"/>
          </a:xfrm>
        </p:spPr>
        <p:txBody>
          <a:bodyPr/>
          <a:lstStyle/>
          <a:p>
            <a:r>
              <a:rPr lang="en-IN" dirty="0"/>
              <a:t>It has two possible values Rich and Poor. 7 instances of Rich and 3 instances of Poor.</a:t>
            </a:r>
          </a:p>
        </p:txBody>
      </p:sp>
      <p:pic>
        <p:nvPicPr>
          <p:cNvPr id="7" name="Picture 6">
            <a:extLst>
              <a:ext uri="{FF2B5EF4-FFF2-40B4-BE49-F238E27FC236}">
                <a16:creationId xmlns:a16="http://schemas.microsoft.com/office/drawing/2014/main" id="{580A4CA4-F909-4D6E-BD18-429028882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608" y="2726543"/>
            <a:ext cx="4534192" cy="3063921"/>
          </a:xfrm>
          <a:prstGeom prst="rect">
            <a:avLst/>
          </a:prstGeom>
        </p:spPr>
      </p:pic>
      <p:pic>
        <p:nvPicPr>
          <p:cNvPr id="8" name="Content Placeholder 4">
            <a:extLst>
              <a:ext uri="{FF2B5EF4-FFF2-40B4-BE49-F238E27FC236}">
                <a16:creationId xmlns:a16="http://schemas.microsoft.com/office/drawing/2014/main" id="{0BF2A2F3-3707-4342-8A4A-77035F26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340" y="2421118"/>
            <a:ext cx="4795129" cy="3854941"/>
          </a:xfrm>
          <a:prstGeom prst="rect">
            <a:avLst/>
          </a:prstGeom>
        </p:spPr>
      </p:pic>
    </p:spTree>
    <p:extLst>
      <p:ext uri="{BB962C8B-B14F-4D97-AF65-F5344CB8AC3E}">
        <p14:creationId xmlns:p14="http://schemas.microsoft.com/office/powerpoint/2010/main" val="1769672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DA14-7ACF-406C-8C4B-8359E8BCF04F}"/>
              </a:ext>
            </a:extLst>
          </p:cNvPr>
          <p:cNvSpPr>
            <a:spLocks noGrp="1"/>
          </p:cNvSpPr>
          <p:nvPr>
            <p:ph type="title"/>
          </p:nvPr>
        </p:nvSpPr>
        <p:spPr>
          <a:xfrm>
            <a:off x="838200" y="365126"/>
            <a:ext cx="10515600" cy="841506"/>
          </a:xfrm>
        </p:spPr>
        <p:txBody>
          <a:bodyPr/>
          <a:lstStyle/>
          <a:p>
            <a:pPr algn="ctr"/>
            <a:r>
              <a:rPr lang="en-IN" b="1" dirty="0">
                <a:solidFill>
                  <a:srgbClr val="FF0000"/>
                </a:solidFill>
              </a:rPr>
              <a:t>Gini index of Parent attribute:</a:t>
            </a:r>
          </a:p>
        </p:txBody>
      </p:sp>
      <p:sp>
        <p:nvSpPr>
          <p:cNvPr id="3" name="Content Placeholder 2">
            <a:extLst>
              <a:ext uri="{FF2B5EF4-FFF2-40B4-BE49-F238E27FC236}">
                <a16:creationId xmlns:a16="http://schemas.microsoft.com/office/drawing/2014/main" id="{F217BD5D-9BC2-4213-A3DD-ACB48C0B889D}"/>
              </a:ext>
            </a:extLst>
          </p:cNvPr>
          <p:cNvSpPr>
            <a:spLocks noGrp="1"/>
          </p:cNvSpPr>
          <p:nvPr>
            <p:ph idx="1"/>
          </p:nvPr>
        </p:nvSpPr>
        <p:spPr>
          <a:xfrm>
            <a:off x="838200" y="1505114"/>
            <a:ext cx="10515600" cy="4351338"/>
          </a:xfrm>
        </p:spPr>
        <p:txBody>
          <a:bodyPr/>
          <a:lstStyle/>
          <a:p>
            <a:r>
              <a:rPr lang="en-IN" dirty="0"/>
              <a:t>Parent attribute have two possible values Yes(5 Instances) and No (5 Instances). </a:t>
            </a:r>
          </a:p>
          <a:p>
            <a:r>
              <a:rPr lang="en-IN" dirty="0"/>
              <a:t>For </a:t>
            </a:r>
            <a:r>
              <a:rPr lang="en-IN" b="1" dirty="0"/>
              <a:t>Parents=Yes</a:t>
            </a:r>
            <a:r>
              <a:rPr lang="en-IN" dirty="0"/>
              <a:t>, there are 5 instances, all with “Cinema”.</a:t>
            </a:r>
          </a:p>
          <a:p>
            <a:endParaRPr lang="en-IN" dirty="0"/>
          </a:p>
        </p:txBody>
      </p:sp>
      <p:pic>
        <p:nvPicPr>
          <p:cNvPr id="5" name="Picture 4">
            <a:extLst>
              <a:ext uri="{FF2B5EF4-FFF2-40B4-BE49-F238E27FC236}">
                <a16:creationId xmlns:a16="http://schemas.microsoft.com/office/drawing/2014/main" id="{D6EA5878-FD52-4D44-ADAF-DE0722B77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135" y="3028923"/>
            <a:ext cx="5936930" cy="3649967"/>
          </a:xfrm>
          <a:prstGeom prst="rect">
            <a:avLst/>
          </a:prstGeom>
        </p:spPr>
      </p:pic>
      <p:pic>
        <p:nvPicPr>
          <p:cNvPr id="6" name="Content Placeholder 4">
            <a:extLst>
              <a:ext uri="{FF2B5EF4-FFF2-40B4-BE49-F238E27FC236}">
                <a16:creationId xmlns:a16="http://schemas.microsoft.com/office/drawing/2014/main" id="{4A87B7D9-FCF6-437D-BC8F-E507FAECD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41" y="2823949"/>
            <a:ext cx="4795129" cy="3854941"/>
          </a:xfrm>
          <a:prstGeom prst="rect">
            <a:avLst/>
          </a:prstGeom>
        </p:spPr>
      </p:pic>
    </p:spTree>
    <p:extLst>
      <p:ext uri="{BB962C8B-B14F-4D97-AF65-F5344CB8AC3E}">
        <p14:creationId xmlns:p14="http://schemas.microsoft.com/office/powerpoint/2010/main" val="6483145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B5EDE-F156-4D68-963A-AE5162A51BCC}"/>
              </a:ext>
            </a:extLst>
          </p:cNvPr>
          <p:cNvSpPr>
            <a:spLocks noGrp="1"/>
          </p:cNvSpPr>
          <p:nvPr>
            <p:ph type="title"/>
          </p:nvPr>
        </p:nvSpPr>
        <p:spPr>
          <a:xfrm>
            <a:off x="838200" y="365126"/>
            <a:ext cx="10515600" cy="483286"/>
          </a:xfrm>
        </p:spPr>
        <p:txBody>
          <a:bodyPr>
            <a:normAutofit fontScale="90000"/>
          </a:bodyPr>
          <a:lstStyle/>
          <a:p>
            <a:pPr algn="ctr"/>
            <a:r>
              <a:rPr lang="en-IN" b="1" dirty="0">
                <a:solidFill>
                  <a:srgbClr val="FF0000"/>
                </a:solidFill>
              </a:rPr>
              <a:t>Gini index for weather attribute:</a:t>
            </a:r>
          </a:p>
        </p:txBody>
      </p:sp>
      <p:pic>
        <p:nvPicPr>
          <p:cNvPr id="10" name="Content Placeholder 9">
            <a:extLst>
              <a:ext uri="{FF2B5EF4-FFF2-40B4-BE49-F238E27FC236}">
                <a16:creationId xmlns:a16="http://schemas.microsoft.com/office/drawing/2014/main" id="{80CEE6B2-A046-4595-8568-57829F5BF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8174" y="927951"/>
            <a:ext cx="9275834" cy="4351060"/>
          </a:xfrm>
          <a:prstGeom prst="rect">
            <a:avLst/>
          </a:prstGeom>
        </p:spPr>
      </p:pic>
      <p:pic>
        <p:nvPicPr>
          <p:cNvPr id="12" name="Picture 11">
            <a:extLst>
              <a:ext uri="{FF2B5EF4-FFF2-40B4-BE49-F238E27FC236}">
                <a16:creationId xmlns:a16="http://schemas.microsoft.com/office/drawing/2014/main" id="{1F945A4E-1E1F-4BFF-967F-C3BD4A9F89A3}"/>
              </a:ext>
            </a:extLst>
          </p:cNvPr>
          <p:cNvPicPr>
            <a:picLocks noChangeAspect="1"/>
          </p:cNvPicPr>
          <p:nvPr/>
        </p:nvPicPr>
        <p:blipFill>
          <a:blip r:embed="rId3"/>
          <a:stretch>
            <a:fillRect/>
          </a:stretch>
        </p:blipFill>
        <p:spPr>
          <a:xfrm>
            <a:off x="7198788" y="5359139"/>
            <a:ext cx="4600575" cy="1498861"/>
          </a:xfrm>
          <a:prstGeom prst="rect">
            <a:avLst/>
          </a:prstGeom>
        </p:spPr>
      </p:pic>
    </p:spTree>
    <p:extLst>
      <p:ext uri="{BB962C8B-B14F-4D97-AF65-F5344CB8AC3E}">
        <p14:creationId xmlns:p14="http://schemas.microsoft.com/office/powerpoint/2010/main" val="1023488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3244-1463-480A-A26F-D44CF4C31A51}"/>
              </a:ext>
            </a:extLst>
          </p:cNvPr>
          <p:cNvSpPr>
            <a:spLocks noGrp="1"/>
          </p:cNvSpPr>
          <p:nvPr>
            <p:ph type="title"/>
          </p:nvPr>
        </p:nvSpPr>
        <p:spPr/>
        <p:txBody>
          <a:bodyPr/>
          <a:lstStyle/>
          <a:p>
            <a:pPr algn="ctr"/>
            <a:r>
              <a:rPr lang="en-IN" b="1" dirty="0">
                <a:solidFill>
                  <a:srgbClr val="FF0000"/>
                </a:solidFill>
              </a:rPr>
              <a:t>Select the Attribute which has minimum Gi </a:t>
            </a:r>
            <a:r>
              <a:rPr lang="en-IN" b="1" dirty="0" err="1">
                <a:solidFill>
                  <a:srgbClr val="FF0000"/>
                </a:solidFill>
              </a:rPr>
              <a:t>ni</a:t>
            </a:r>
            <a:r>
              <a:rPr lang="en-IN" b="1" dirty="0">
                <a:solidFill>
                  <a:srgbClr val="FF0000"/>
                </a:solidFill>
              </a:rPr>
              <a:t> index ad root node:</a:t>
            </a:r>
          </a:p>
        </p:txBody>
      </p:sp>
      <p:pic>
        <p:nvPicPr>
          <p:cNvPr id="5" name="Content Placeholder 4">
            <a:extLst>
              <a:ext uri="{FF2B5EF4-FFF2-40B4-BE49-F238E27FC236}">
                <a16:creationId xmlns:a16="http://schemas.microsoft.com/office/drawing/2014/main" id="{0B5C5430-968E-4662-A6DD-DFA7898B3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3478" y="1784090"/>
            <a:ext cx="3553321" cy="1267002"/>
          </a:xfrm>
        </p:spPr>
      </p:pic>
      <p:pic>
        <p:nvPicPr>
          <p:cNvPr id="11" name="Picture 10">
            <a:extLst>
              <a:ext uri="{FF2B5EF4-FFF2-40B4-BE49-F238E27FC236}">
                <a16:creationId xmlns:a16="http://schemas.microsoft.com/office/drawing/2014/main" id="{92AB7417-AE4A-48A2-896A-CF0470BF9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478" y="3289034"/>
            <a:ext cx="9850225" cy="3334215"/>
          </a:xfrm>
          <a:prstGeom prst="rect">
            <a:avLst/>
          </a:prstGeom>
        </p:spPr>
      </p:pic>
    </p:spTree>
    <p:extLst>
      <p:ext uri="{BB962C8B-B14F-4D97-AF65-F5344CB8AC3E}">
        <p14:creationId xmlns:p14="http://schemas.microsoft.com/office/powerpoint/2010/main" val="29136916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9675-C2A9-4E85-A1EA-9450E55ADD62}"/>
              </a:ext>
            </a:extLst>
          </p:cNvPr>
          <p:cNvSpPr>
            <a:spLocks noGrp="1"/>
          </p:cNvSpPr>
          <p:nvPr>
            <p:ph type="title"/>
          </p:nvPr>
        </p:nvSpPr>
        <p:spPr>
          <a:xfrm>
            <a:off x="1460370" y="2530548"/>
            <a:ext cx="10515600" cy="1325563"/>
          </a:xfrm>
        </p:spPr>
        <p:txBody>
          <a:bodyPr/>
          <a:lstStyle/>
          <a:p>
            <a:r>
              <a:rPr lang="en-IN" b="1" dirty="0">
                <a:solidFill>
                  <a:srgbClr val="FF0000"/>
                </a:solidFill>
              </a:rPr>
              <a:t>Again calculate Gini index, where Parent=NO</a:t>
            </a:r>
          </a:p>
        </p:txBody>
      </p:sp>
    </p:spTree>
    <p:extLst>
      <p:ext uri="{BB962C8B-B14F-4D97-AF65-F5344CB8AC3E}">
        <p14:creationId xmlns:p14="http://schemas.microsoft.com/office/powerpoint/2010/main" val="252710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A9DBE2-180F-4E47-A2DF-A8D27DEA793D}"/>
              </a:ext>
            </a:extLst>
          </p:cNvPr>
          <p:cNvSpPr/>
          <p:nvPr/>
        </p:nvSpPr>
        <p:spPr>
          <a:xfrm>
            <a:off x="4399575" y="2967335"/>
            <a:ext cx="33928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377765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00554-C07B-41FC-B252-8D179604E43C}"/>
              </a:ext>
            </a:extLst>
          </p:cNvPr>
          <p:cNvSpPr>
            <a:spLocks noGrp="1"/>
          </p:cNvSpPr>
          <p:nvPr>
            <p:ph type="title"/>
          </p:nvPr>
        </p:nvSpPr>
        <p:spPr>
          <a:xfrm>
            <a:off x="838200" y="365126"/>
            <a:ext cx="10515600" cy="1030042"/>
          </a:xfrm>
        </p:spPr>
        <p:txBody>
          <a:bodyPr/>
          <a:lstStyle/>
          <a:p>
            <a:pPr algn="ctr"/>
            <a:r>
              <a:rPr lang="en-US" b="1" i="0" dirty="0">
                <a:solidFill>
                  <a:srgbClr val="FF0000"/>
                </a:solidFill>
                <a:effectLst/>
                <a:latin typeface="-apple-system"/>
              </a:rPr>
              <a:t>5. Model scalability</a:t>
            </a:r>
            <a:endParaRPr lang="en-IN" dirty="0">
              <a:solidFill>
                <a:srgbClr val="FF0000"/>
              </a:solidFill>
            </a:endParaRPr>
          </a:p>
        </p:txBody>
      </p:sp>
      <p:sp>
        <p:nvSpPr>
          <p:cNvPr id="3" name="Content Placeholder 2">
            <a:extLst>
              <a:ext uri="{FF2B5EF4-FFF2-40B4-BE49-F238E27FC236}">
                <a16:creationId xmlns:a16="http://schemas.microsoft.com/office/drawing/2014/main" id="{E3973B7D-99D1-47BA-9CFB-8FAF411BA74C}"/>
              </a:ext>
            </a:extLst>
          </p:cNvPr>
          <p:cNvSpPr>
            <a:spLocks noGrp="1"/>
          </p:cNvSpPr>
          <p:nvPr>
            <p:ph idx="1"/>
          </p:nvPr>
        </p:nvSpPr>
        <p:spPr>
          <a:xfrm>
            <a:off x="838200" y="1467406"/>
            <a:ext cx="10515600" cy="4351338"/>
          </a:xfrm>
        </p:spPr>
        <p:txBody>
          <a:bodyPr/>
          <a:lstStyle/>
          <a:p>
            <a:pPr algn="just" fontAlgn="auto"/>
            <a:r>
              <a:rPr lang="en-US" b="0" i="0" dirty="0">
                <a:effectLst/>
                <a:latin typeface="-apple-system"/>
              </a:rPr>
              <a:t>The fifth thing to consider is the scalability of your classification model, such as the speed, efficiency, and resource consumption of the training and testing process. </a:t>
            </a:r>
          </a:p>
          <a:p>
            <a:pPr algn="just" fontAlgn="auto"/>
            <a:r>
              <a:rPr lang="en-US" b="0" i="0" dirty="0">
                <a:effectLst/>
                <a:latin typeface="-apple-system"/>
              </a:rPr>
              <a:t>Different algorithms have different computational and memory requirements, so you need to estimate how fast or slow they can handle large or small datasets. </a:t>
            </a:r>
          </a:p>
          <a:p>
            <a:pPr algn="just" fontAlgn="auto"/>
            <a:r>
              <a:rPr lang="en-US" b="0" i="0" dirty="0">
                <a:effectLst/>
                <a:latin typeface="-apple-system"/>
              </a:rPr>
              <a:t>For example, some algorithms, such as naive Bayes or linear discriminant analysis, can be fast and simple to train and test, while others, such as neural networks or support vector machines, can be slow and complex to train and test.</a:t>
            </a:r>
          </a:p>
          <a:p>
            <a:pPr algn="just"/>
            <a:endParaRPr lang="en-IN" dirty="0"/>
          </a:p>
        </p:txBody>
      </p:sp>
    </p:spTree>
    <p:extLst>
      <p:ext uri="{BB962C8B-B14F-4D97-AF65-F5344CB8AC3E}">
        <p14:creationId xmlns:p14="http://schemas.microsoft.com/office/powerpoint/2010/main" val="366278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69D9-3FD9-4AED-8F09-BC12E09B42E1}"/>
              </a:ext>
            </a:extLst>
          </p:cNvPr>
          <p:cNvSpPr>
            <a:spLocks noGrp="1"/>
          </p:cNvSpPr>
          <p:nvPr>
            <p:ph type="title"/>
          </p:nvPr>
        </p:nvSpPr>
        <p:spPr>
          <a:xfrm>
            <a:off x="838200" y="336845"/>
            <a:ext cx="10515600" cy="907493"/>
          </a:xfrm>
        </p:spPr>
        <p:txBody>
          <a:bodyPr/>
          <a:lstStyle/>
          <a:p>
            <a:pPr algn="ctr"/>
            <a:r>
              <a:rPr lang="en-US" b="1" i="0" dirty="0">
                <a:solidFill>
                  <a:srgbClr val="FF0000"/>
                </a:solidFill>
                <a:effectLst/>
                <a:latin typeface="-apple-system"/>
              </a:rPr>
              <a:t>6. Model flexibility</a:t>
            </a:r>
            <a:endParaRPr lang="en-IN" dirty="0">
              <a:solidFill>
                <a:srgbClr val="FF0000"/>
              </a:solidFill>
            </a:endParaRPr>
          </a:p>
        </p:txBody>
      </p:sp>
      <p:sp>
        <p:nvSpPr>
          <p:cNvPr id="3" name="Content Placeholder 2">
            <a:extLst>
              <a:ext uri="{FF2B5EF4-FFF2-40B4-BE49-F238E27FC236}">
                <a16:creationId xmlns:a16="http://schemas.microsoft.com/office/drawing/2014/main" id="{68C46F1F-DB15-4833-8F45-5A38867B4C13}"/>
              </a:ext>
            </a:extLst>
          </p:cNvPr>
          <p:cNvSpPr>
            <a:spLocks noGrp="1"/>
          </p:cNvSpPr>
          <p:nvPr>
            <p:ph idx="1"/>
          </p:nvPr>
        </p:nvSpPr>
        <p:spPr>
          <a:xfrm>
            <a:off x="838200" y="1373139"/>
            <a:ext cx="10515600" cy="4351338"/>
          </a:xfrm>
        </p:spPr>
        <p:txBody>
          <a:bodyPr/>
          <a:lstStyle/>
          <a:p>
            <a:pPr algn="just" fontAlgn="auto"/>
            <a:r>
              <a:rPr lang="en-US" b="0" i="0" dirty="0">
                <a:effectLst/>
                <a:latin typeface="-apple-system"/>
              </a:rPr>
              <a:t>The sixth thing to consider is the flexibility of your classification model, such as the adaptability, customization, and generalization of the parameters and settings. </a:t>
            </a:r>
          </a:p>
          <a:p>
            <a:pPr algn="just" fontAlgn="auto"/>
            <a:r>
              <a:rPr lang="en-US" b="0" i="0" dirty="0">
                <a:effectLst/>
                <a:latin typeface="-apple-system"/>
              </a:rPr>
              <a:t>Different algorithms have different degrees of freedom and constraints, so you need to explore how much or how little you can adjust and optimize them to suit your data and problem. </a:t>
            </a:r>
            <a:endParaRPr lang="en-US" dirty="0">
              <a:latin typeface="-apple-system"/>
            </a:endParaRPr>
          </a:p>
          <a:p>
            <a:pPr algn="just" fontAlgn="auto"/>
            <a:r>
              <a:rPr lang="en-US" b="0" i="0" dirty="0">
                <a:effectLst/>
                <a:latin typeface="-apple-system"/>
              </a:rPr>
              <a:t>For example, some algorithms, such as decision trees or neural networks, can offer many options and variations, while others, such as logistic regression or support vector machines, can have fewer options and variations.</a:t>
            </a:r>
          </a:p>
          <a:p>
            <a:pPr algn="just"/>
            <a:endParaRPr lang="en-IN" dirty="0"/>
          </a:p>
        </p:txBody>
      </p:sp>
    </p:spTree>
    <p:extLst>
      <p:ext uri="{BB962C8B-B14F-4D97-AF65-F5344CB8AC3E}">
        <p14:creationId xmlns:p14="http://schemas.microsoft.com/office/powerpoint/2010/main" val="344469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FBCF-39B6-4320-97F3-FB23D0CFBFED}"/>
              </a:ext>
            </a:extLst>
          </p:cNvPr>
          <p:cNvSpPr>
            <a:spLocks noGrp="1"/>
          </p:cNvSpPr>
          <p:nvPr>
            <p:ph type="title"/>
          </p:nvPr>
        </p:nvSpPr>
        <p:spPr>
          <a:xfrm>
            <a:off x="838200" y="365125"/>
            <a:ext cx="10515600" cy="596409"/>
          </a:xfrm>
        </p:spPr>
        <p:txBody>
          <a:bodyPr>
            <a:normAutofit/>
          </a:bodyPr>
          <a:lstStyle/>
          <a:p>
            <a:pPr algn="ctr"/>
            <a:r>
              <a:rPr lang="en-IN" sz="2800" b="1" i="0" u="none" strike="noStrike" baseline="0" dirty="0">
                <a:solidFill>
                  <a:srgbClr val="FF0000"/>
                </a:solidFill>
                <a:latin typeface="Verdana" panose="020B0604030504040204" pitchFamily="34" charset="0"/>
              </a:rPr>
              <a:t>First Steps with Scikit-Learn:</a:t>
            </a:r>
            <a:endParaRPr lang="en-IN" sz="2800" b="1" dirty="0">
              <a:solidFill>
                <a:srgbClr val="FF0000"/>
              </a:solidFill>
            </a:endParaRPr>
          </a:p>
        </p:txBody>
      </p:sp>
      <p:sp>
        <p:nvSpPr>
          <p:cNvPr id="3" name="Content Placeholder 2">
            <a:extLst>
              <a:ext uri="{FF2B5EF4-FFF2-40B4-BE49-F238E27FC236}">
                <a16:creationId xmlns:a16="http://schemas.microsoft.com/office/drawing/2014/main" id="{D03C1F2E-72EC-42C8-83A9-2AEF819636A9}"/>
              </a:ext>
            </a:extLst>
          </p:cNvPr>
          <p:cNvSpPr>
            <a:spLocks noGrp="1"/>
          </p:cNvSpPr>
          <p:nvPr>
            <p:ph idx="1"/>
          </p:nvPr>
        </p:nvSpPr>
        <p:spPr>
          <a:xfrm>
            <a:off x="838200" y="1229216"/>
            <a:ext cx="10515600" cy="4351338"/>
          </a:xfrm>
        </p:spPr>
        <p:txBody>
          <a:bodyPr/>
          <a:lstStyle/>
          <a:p>
            <a:pPr algn="just"/>
            <a:r>
              <a:rPr lang="en-US" b="0" i="0" dirty="0">
                <a:solidFill>
                  <a:srgbClr val="111111"/>
                </a:solidFill>
                <a:effectLst/>
                <a:latin typeface="open sans" panose="020B0606030504020204" pitchFamily="34" charset="0"/>
              </a:rPr>
              <a:t>Scikit-learn is a popular open source Python library for machine learning. Some key reasons for its widespread use include:</a:t>
            </a:r>
          </a:p>
          <a:p>
            <a:pPr algn="just">
              <a:buFont typeface="Arial" panose="020B0604020202020204" pitchFamily="34" charset="0"/>
              <a:buChar char="•"/>
            </a:pPr>
            <a:r>
              <a:rPr lang="en-US" b="0" i="0" dirty="0">
                <a:solidFill>
                  <a:srgbClr val="111111"/>
                </a:solidFill>
                <a:effectLst/>
                <a:latin typeface="open sans" panose="020B0606030504020204" pitchFamily="34" charset="0"/>
              </a:rPr>
              <a:t>Simple and efficient tools for data analysis and modeling</a:t>
            </a:r>
          </a:p>
          <a:p>
            <a:pPr algn="just">
              <a:buFont typeface="Arial" panose="020B0604020202020204" pitchFamily="34" charset="0"/>
              <a:buChar char="•"/>
            </a:pPr>
            <a:r>
              <a:rPr lang="en-US" b="0" i="0" dirty="0">
                <a:solidFill>
                  <a:srgbClr val="111111"/>
                </a:solidFill>
                <a:effectLst/>
                <a:latin typeface="open sans" panose="020B0606030504020204" pitchFamily="34" charset="0"/>
              </a:rPr>
              <a:t>Accessible to Python programmers, with focus on clarity</a:t>
            </a:r>
          </a:p>
          <a:p>
            <a:pPr algn="just">
              <a:buFont typeface="Arial" panose="020B0604020202020204" pitchFamily="34" charset="0"/>
              <a:buChar char="•"/>
            </a:pPr>
            <a:r>
              <a:rPr lang="en-US" b="0" i="0" dirty="0">
                <a:solidFill>
                  <a:srgbClr val="111111"/>
                </a:solidFill>
                <a:effectLst/>
                <a:latin typeface="open sans" panose="020B0606030504020204" pitchFamily="34" charset="0"/>
              </a:rPr>
              <a:t>Built on NumPy, SciPy and matplotlib for easier integration</a:t>
            </a:r>
          </a:p>
          <a:p>
            <a:pPr algn="just">
              <a:buFont typeface="Arial" panose="020B0604020202020204" pitchFamily="34" charset="0"/>
              <a:buChar char="•"/>
            </a:pPr>
            <a:r>
              <a:rPr lang="en-US" b="0" i="0" dirty="0">
                <a:solidFill>
                  <a:srgbClr val="111111"/>
                </a:solidFill>
                <a:effectLst/>
                <a:latin typeface="open sans" panose="020B0606030504020204" pitchFamily="34" charset="0"/>
              </a:rPr>
              <a:t>Wide range of algorithms for tasks like classification, regression, clustering, dimensionality reduction</a:t>
            </a:r>
          </a:p>
          <a:p>
            <a:pPr algn="just"/>
            <a:endParaRPr lang="en-IN" dirty="0"/>
          </a:p>
        </p:txBody>
      </p:sp>
    </p:spTree>
    <p:extLst>
      <p:ext uri="{BB962C8B-B14F-4D97-AF65-F5344CB8AC3E}">
        <p14:creationId xmlns:p14="http://schemas.microsoft.com/office/powerpoint/2010/main" val="104072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B4642-71F9-498A-8E27-29BC92A48257}"/>
              </a:ext>
            </a:extLst>
          </p:cNvPr>
          <p:cNvSpPr>
            <a:spLocks noGrp="1"/>
          </p:cNvSpPr>
          <p:nvPr>
            <p:ph type="title"/>
          </p:nvPr>
        </p:nvSpPr>
        <p:spPr>
          <a:xfrm>
            <a:off x="838200" y="365125"/>
            <a:ext cx="10515600" cy="615263"/>
          </a:xfrm>
        </p:spPr>
        <p:txBody>
          <a:bodyPr>
            <a:normAutofit fontScale="90000"/>
          </a:bodyPr>
          <a:lstStyle/>
          <a:p>
            <a:r>
              <a:rPr lang="en-US" sz="4000" b="1" i="0" dirty="0">
                <a:solidFill>
                  <a:srgbClr val="FF0000"/>
                </a:solidFill>
                <a:effectLst/>
                <a:latin typeface="open sans" panose="020B0606030504020204" pitchFamily="34" charset="0"/>
              </a:rPr>
              <a:t>Step 1: Getting Started with Scikit-learn:</a:t>
            </a:r>
            <a:endParaRPr lang="en-IN" sz="4000" dirty="0">
              <a:solidFill>
                <a:srgbClr val="FF0000"/>
              </a:solidFill>
            </a:endParaRPr>
          </a:p>
        </p:txBody>
      </p:sp>
      <p:sp>
        <p:nvSpPr>
          <p:cNvPr id="3" name="Content Placeholder 2">
            <a:extLst>
              <a:ext uri="{FF2B5EF4-FFF2-40B4-BE49-F238E27FC236}">
                <a16:creationId xmlns:a16="http://schemas.microsoft.com/office/drawing/2014/main" id="{CCCC6058-E441-4EFE-8D6A-A7C13F2F4035}"/>
              </a:ext>
            </a:extLst>
          </p:cNvPr>
          <p:cNvSpPr>
            <a:spLocks noGrp="1"/>
          </p:cNvSpPr>
          <p:nvPr>
            <p:ph idx="1"/>
          </p:nvPr>
        </p:nvSpPr>
        <p:spPr>
          <a:xfrm>
            <a:off x="311085" y="1075135"/>
            <a:ext cx="11042715" cy="499641"/>
          </a:xfrm>
        </p:spPr>
        <p:txBody>
          <a:bodyPr/>
          <a:lstStyle/>
          <a:p>
            <a:pPr algn="just"/>
            <a:r>
              <a:rPr lang="en-US" b="0" i="0" dirty="0">
                <a:solidFill>
                  <a:srgbClr val="111111"/>
                </a:solidFill>
                <a:effectLst/>
                <a:latin typeface="Times New Roman" panose="02020603050405020304" pitchFamily="18" charset="0"/>
                <a:cs typeface="Times New Roman" panose="02020603050405020304" pitchFamily="18" charset="0"/>
              </a:rPr>
              <a:t>Scikit-learn can be installed using pip, Python's package manager:</a:t>
            </a:r>
            <a:endParaRPr lang="en-IN"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6D82E8B7-D8B8-4E6D-A2E4-43D3B372AD24}"/>
              </a:ext>
            </a:extLst>
          </p:cNvPr>
          <p:cNvSpPr>
            <a:spLocks noChangeArrowheads="1"/>
          </p:cNvSpPr>
          <p:nvPr/>
        </p:nvSpPr>
        <p:spPr bwMode="auto">
          <a:xfrm>
            <a:off x="3818683" y="1572195"/>
            <a:ext cx="541098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11111"/>
                </a:solidFill>
                <a:effectLst/>
                <a:latin typeface="Arial Unicode MS" panose="020B0604020202020204" pitchFamily="34" charset="-128"/>
              </a:rPr>
              <a:t>pip install scikit-learn</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7526752-B772-493A-841E-D9A3676237B5}"/>
              </a:ext>
            </a:extLst>
          </p:cNvPr>
          <p:cNvSpPr txBox="1"/>
          <p:nvPr/>
        </p:nvSpPr>
        <p:spPr>
          <a:xfrm>
            <a:off x="311085" y="2429758"/>
            <a:ext cx="11283884" cy="1384995"/>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This will also install any required dependencies like NumPy and SciPy. Once installed, Scikit-learn can be imported in your Python scripts as follows:</a:t>
            </a:r>
          </a:p>
          <a:p>
            <a:r>
              <a:rPr lang="en-US" sz="3600" dirty="0">
                <a:solidFill>
                  <a:srgbClr val="111111"/>
                </a:solidFill>
                <a:latin typeface="Times New Roman" panose="02020603050405020304" pitchFamily="18" charset="0"/>
                <a:cs typeface="Times New Roman" panose="02020603050405020304" pitchFamily="18" charset="0"/>
              </a:rPr>
              <a:t>                                     Import </a:t>
            </a:r>
            <a:r>
              <a:rPr lang="en-US" sz="3600" dirty="0" err="1">
                <a:solidFill>
                  <a:srgbClr val="111111"/>
                </a:solidFill>
                <a:latin typeface="Times New Roman" panose="02020603050405020304" pitchFamily="18" charset="0"/>
                <a:cs typeface="Times New Roman" panose="02020603050405020304" pitchFamily="18" charset="0"/>
              </a:rPr>
              <a:t>sklearn</a:t>
            </a:r>
            <a:endParaRPr lang="en-IN" sz="3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A12E039-2F8A-4B53-93CA-15AB1DCE0B84}"/>
              </a:ext>
            </a:extLst>
          </p:cNvPr>
          <p:cNvSpPr txBox="1"/>
          <p:nvPr/>
        </p:nvSpPr>
        <p:spPr>
          <a:xfrm>
            <a:off x="311085" y="3961849"/>
            <a:ext cx="10869105" cy="707886"/>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111111"/>
                </a:solidFill>
                <a:effectLst/>
                <a:latin typeface="open sans" panose="020B0606030504020204" pitchFamily="34" charset="0"/>
              </a:rPr>
              <a:t>Loading Sample Datasets: </a:t>
            </a:r>
            <a:r>
              <a:rPr lang="en-US" sz="2000" b="0" i="0" dirty="0">
                <a:solidFill>
                  <a:srgbClr val="111111"/>
                </a:solidFill>
                <a:effectLst/>
                <a:latin typeface="open sans" panose="020B0606030504020204" pitchFamily="34" charset="0"/>
              </a:rPr>
              <a:t>Scikit-learn provides a variety of sample datasets that we can use for testing and experimentation:</a:t>
            </a:r>
          </a:p>
        </p:txBody>
      </p:sp>
      <p:sp>
        <p:nvSpPr>
          <p:cNvPr id="10" name="Rectangle 3">
            <a:extLst>
              <a:ext uri="{FF2B5EF4-FFF2-40B4-BE49-F238E27FC236}">
                <a16:creationId xmlns:a16="http://schemas.microsoft.com/office/drawing/2014/main" id="{78E6B9CF-4106-4421-8E86-8293BE50C6BE}"/>
              </a:ext>
            </a:extLst>
          </p:cNvPr>
          <p:cNvSpPr>
            <a:spLocks noChangeArrowheads="1"/>
          </p:cNvSpPr>
          <p:nvPr/>
        </p:nvSpPr>
        <p:spPr bwMode="auto">
          <a:xfrm>
            <a:off x="4158944" y="4669735"/>
            <a:ext cx="4730462"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11111"/>
                </a:solidFill>
                <a:effectLst/>
                <a:latin typeface="Arial Unicode MS" panose="020B0604020202020204" pitchFamily="34" charset="-128"/>
              </a:rPr>
              <a:t>from </a:t>
            </a:r>
            <a:r>
              <a:rPr kumimoji="0" lang="en-US" altLang="en-US" sz="2800" b="0" i="0" u="none" strike="noStrike" cap="none" normalizeH="0" baseline="0" dirty="0" err="1">
                <a:ln>
                  <a:noFill/>
                </a:ln>
                <a:solidFill>
                  <a:srgbClr val="111111"/>
                </a:solidFill>
                <a:effectLst/>
                <a:latin typeface="Arial Unicode MS" panose="020B0604020202020204" pitchFamily="34" charset="-128"/>
              </a:rPr>
              <a:t>sklearn</a:t>
            </a:r>
            <a:r>
              <a:rPr kumimoji="0" lang="en-US" altLang="en-US" sz="2800" b="0" i="0" u="none" strike="noStrike" cap="none" normalizeH="0" baseline="0" dirty="0">
                <a:ln>
                  <a:noFill/>
                </a:ln>
                <a:solidFill>
                  <a:srgbClr val="111111"/>
                </a:solidFill>
                <a:effectLst/>
                <a:latin typeface="Arial Unicode MS" panose="020B0604020202020204" pitchFamily="34" charset="-128"/>
              </a:rPr>
              <a:t> import datasets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11111"/>
                </a:solidFill>
                <a:effectLst/>
                <a:latin typeface="Arial Unicode MS" panose="020B0604020202020204" pitchFamily="34" charset="-128"/>
              </a:rPr>
              <a:t> iris = </a:t>
            </a:r>
            <a:r>
              <a:rPr kumimoji="0" lang="en-US" altLang="en-US" sz="2800" b="0" i="0" u="none" strike="noStrike" cap="none" normalizeH="0" baseline="0" dirty="0" err="1">
                <a:ln>
                  <a:noFill/>
                </a:ln>
                <a:solidFill>
                  <a:srgbClr val="111111"/>
                </a:solidFill>
                <a:effectLst/>
                <a:latin typeface="Arial Unicode MS" panose="020B0604020202020204" pitchFamily="34" charset="-128"/>
              </a:rPr>
              <a:t>datasets.load_iris</a:t>
            </a:r>
            <a:r>
              <a:rPr kumimoji="0" lang="en-US" altLang="en-US" sz="28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11111"/>
                </a:solidFill>
                <a:effectLst/>
                <a:latin typeface="Arial Unicode MS" panose="020B0604020202020204" pitchFamily="34" charset="-128"/>
              </a:rPr>
              <a:t>digits = </a:t>
            </a:r>
            <a:r>
              <a:rPr kumimoji="0" lang="en-US" altLang="en-US" sz="2800" b="0" i="0" u="none" strike="noStrike" cap="none" normalizeH="0" baseline="0" dirty="0" err="1">
                <a:ln>
                  <a:noFill/>
                </a:ln>
                <a:solidFill>
                  <a:srgbClr val="111111"/>
                </a:solidFill>
                <a:effectLst/>
                <a:latin typeface="Arial Unicode MS" panose="020B0604020202020204" pitchFamily="34" charset="-128"/>
              </a:rPr>
              <a:t>datasets.load_digits</a:t>
            </a:r>
            <a:r>
              <a:rPr kumimoji="0" lang="en-US" altLang="en-US" sz="2800" b="0" i="0" u="none" strike="noStrike" cap="none" normalizeH="0" baseline="0" dirty="0">
                <a:ln>
                  <a:noFill/>
                </a:ln>
                <a:solidFill>
                  <a:srgbClr val="111111"/>
                </a:solidFill>
                <a:effectLst/>
                <a:latin typeface="Arial Unicode MS" panose="020B0604020202020204" pitchFamily="34" charset="-128"/>
              </a:rPr>
              <a:t>()</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266F995E-EE29-4121-BA4B-A85A5AEF866F}"/>
              </a:ext>
            </a:extLst>
          </p:cNvPr>
          <p:cNvSpPr txBox="1"/>
          <p:nvPr/>
        </p:nvSpPr>
        <p:spPr>
          <a:xfrm>
            <a:off x="520831" y="6144556"/>
            <a:ext cx="10832969" cy="400110"/>
          </a:xfrm>
          <a:prstGeom prst="rect">
            <a:avLst/>
          </a:prstGeom>
          <a:noFill/>
        </p:spPr>
        <p:txBody>
          <a:bodyPr wrap="square">
            <a:spAutoFit/>
          </a:bodyPr>
          <a:lstStyle/>
          <a:p>
            <a:r>
              <a:rPr lang="en-US" sz="2000" b="0" i="0" dirty="0">
                <a:solidFill>
                  <a:srgbClr val="111111"/>
                </a:solidFill>
                <a:effectLst/>
                <a:latin typeface="open sans" panose="020B0606030504020204" pitchFamily="34" charset="0"/>
              </a:rPr>
              <a:t>-&gt; The digits dataset contains images of handwritten digits along with their labels.</a:t>
            </a:r>
            <a:endParaRPr lang="en-IN" sz="2000" dirty="0"/>
          </a:p>
        </p:txBody>
      </p:sp>
    </p:spTree>
    <p:extLst>
      <p:ext uri="{BB962C8B-B14F-4D97-AF65-F5344CB8AC3E}">
        <p14:creationId xmlns:p14="http://schemas.microsoft.com/office/powerpoint/2010/main" val="387722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5C15E-0E53-4C78-850A-8FA12AFEA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69" y="0"/>
            <a:ext cx="8508662" cy="6858000"/>
          </a:xfrm>
          <a:prstGeom prst="rect">
            <a:avLst/>
          </a:prstGeom>
        </p:spPr>
      </p:pic>
    </p:spTree>
    <p:extLst>
      <p:ext uri="{BB962C8B-B14F-4D97-AF65-F5344CB8AC3E}">
        <p14:creationId xmlns:p14="http://schemas.microsoft.com/office/powerpoint/2010/main" val="270461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1445-F40F-45E2-A9BC-4F7DD61B85AD}"/>
              </a:ext>
            </a:extLst>
          </p:cNvPr>
          <p:cNvSpPr>
            <a:spLocks noGrp="1"/>
          </p:cNvSpPr>
          <p:nvPr>
            <p:ph type="title"/>
          </p:nvPr>
        </p:nvSpPr>
        <p:spPr>
          <a:xfrm>
            <a:off x="838200" y="365126"/>
            <a:ext cx="10515600" cy="605836"/>
          </a:xfrm>
        </p:spPr>
        <p:txBody>
          <a:bodyPr>
            <a:normAutofit fontScale="90000"/>
          </a:bodyPr>
          <a:lstStyle/>
          <a:p>
            <a:pPr algn="ctr"/>
            <a:r>
              <a:rPr lang="en-IN" b="1" i="0" dirty="0">
                <a:solidFill>
                  <a:srgbClr val="FF0000"/>
                </a:solidFill>
                <a:effectLst/>
                <a:latin typeface="open sans" panose="020B0606030504020204" pitchFamily="34" charset="0"/>
              </a:rPr>
              <a:t>Step 2: Data </a:t>
            </a:r>
            <a:r>
              <a:rPr lang="en-IN" b="1" i="0" dirty="0" err="1">
                <a:solidFill>
                  <a:srgbClr val="FF0000"/>
                </a:solidFill>
                <a:effectLst/>
                <a:latin typeface="open sans" panose="020B0606030504020204" pitchFamily="34" charset="0"/>
              </a:rPr>
              <a:t>Preprocessing</a:t>
            </a:r>
            <a:endParaRPr lang="en-IN" dirty="0">
              <a:solidFill>
                <a:srgbClr val="FF0000"/>
              </a:solidFill>
            </a:endParaRPr>
          </a:p>
        </p:txBody>
      </p:sp>
      <p:sp>
        <p:nvSpPr>
          <p:cNvPr id="3" name="Content Placeholder 2">
            <a:extLst>
              <a:ext uri="{FF2B5EF4-FFF2-40B4-BE49-F238E27FC236}">
                <a16:creationId xmlns:a16="http://schemas.microsoft.com/office/drawing/2014/main" id="{F6008838-1275-440A-8534-96310B8316FA}"/>
              </a:ext>
            </a:extLst>
          </p:cNvPr>
          <p:cNvSpPr>
            <a:spLocks noGrp="1"/>
          </p:cNvSpPr>
          <p:nvPr>
            <p:ph idx="1"/>
          </p:nvPr>
        </p:nvSpPr>
        <p:spPr>
          <a:xfrm>
            <a:off x="549112" y="1219789"/>
            <a:ext cx="10898956" cy="1202900"/>
          </a:xfrm>
        </p:spPr>
        <p:txBody>
          <a:bodyPr>
            <a:normAutofit lnSpcReduction="10000"/>
          </a:bodyPr>
          <a:lstStyle/>
          <a:p>
            <a:pPr algn="just"/>
            <a:r>
              <a:rPr lang="en-US" b="1" i="0" dirty="0">
                <a:solidFill>
                  <a:srgbClr val="111111"/>
                </a:solidFill>
                <a:effectLst/>
                <a:latin typeface="open sans" panose="020B0606030504020204" pitchFamily="34" charset="0"/>
              </a:rPr>
              <a:t>Data Cleaning</a:t>
            </a:r>
            <a:r>
              <a:rPr lang="en-US" dirty="0">
                <a:solidFill>
                  <a:srgbClr val="111111"/>
                </a:solidFill>
                <a:latin typeface="open sans" panose="020B0606030504020204" pitchFamily="34" charset="0"/>
              </a:rPr>
              <a:t>: </a:t>
            </a:r>
            <a:r>
              <a:rPr lang="en-US" b="0" i="0" dirty="0">
                <a:solidFill>
                  <a:srgbClr val="111111"/>
                </a:solidFill>
                <a:effectLst/>
                <a:latin typeface="open sans" panose="020B0606030504020204" pitchFamily="34" charset="0"/>
              </a:rPr>
              <a:t>Real data often contains missing, corrupt or outlier values. Scikit-learn provides tools to handle these issues:</a:t>
            </a:r>
          </a:p>
          <a:p>
            <a:pPr algn="just"/>
            <a:endParaRPr lang="en-IN" dirty="0"/>
          </a:p>
        </p:txBody>
      </p:sp>
      <p:sp>
        <p:nvSpPr>
          <p:cNvPr id="6" name="Rectangle 1">
            <a:extLst>
              <a:ext uri="{FF2B5EF4-FFF2-40B4-BE49-F238E27FC236}">
                <a16:creationId xmlns:a16="http://schemas.microsoft.com/office/drawing/2014/main" id="{092F101B-53CE-4D4B-87E0-0E2C7834354E}"/>
              </a:ext>
            </a:extLst>
          </p:cNvPr>
          <p:cNvSpPr>
            <a:spLocks noChangeArrowheads="1"/>
          </p:cNvSpPr>
          <p:nvPr/>
        </p:nvSpPr>
        <p:spPr bwMode="auto">
          <a:xfrm>
            <a:off x="2262433" y="2365781"/>
            <a:ext cx="859724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sklearn.impute</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SimpleImputer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imputer = </a:t>
            </a:r>
            <a:r>
              <a:rPr kumimoji="0" lang="en-US" altLang="en-US" sz="2400" b="0" i="0" u="none" strike="noStrike" cap="none" normalizeH="0" baseline="0" dirty="0" err="1">
                <a:ln>
                  <a:noFill/>
                </a:ln>
                <a:solidFill>
                  <a:srgbClr val="111111"/>
                </a:solidFill>
                <a:effectLst/>
                <a:latin typeface="Times New Roman" panose="02020603050405020304" pitchFamily="18" charset="0"/>
                <a:cs typeface="Times New Roman" panose="02020603050405020304" pitchFamily="18" charset="0"/>
              </a:rPr>
              <a:t>SimpleImputer</a:t>
            </a:r>
            <a:r>
              <a:rPr kumimoji="0" lang="en-US" altLang="en-US" sz="2400" b="0" i="0" u="none" strike="noStrike" cap="none" normalizeH="0" baseline="0" dirty="0">
                <a:ln>
                  <a:noFill/>
                </a:ln>
                <a:solidFill>
                  <a:srgbClr val="111111"/>
                </a:solidFill>
                <a:effectLst/>
                <a:latin typeface="Arial Unicode MS" panose="020B0604020202020204" pitchFamily="34" charset="-128"/>
              </a:rPr>
              <a:t>(strategy='mean’)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imputed_data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imputer.fit_transform</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41A0D0D-A60A-45D1-BCF7-259A7DADDD0E}"/>
              </a:ext>
            </a:extLst>
          </p:cNvPr>
          <p:cNvSpPr txBox="1"/>
          <p:nvPr/>
        </p:nvSpPr>
        <p:spPr>
          <a:xfrm>
            <a:off x="549112" y="3696439"/>
            <a:ext cx="10804688" cy="830997"/>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The imputer replaces missing values with the mean, which is a common — but not the only — strategy. This is just one approach for data cleaning.</a:t>
            </a: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565F878-036C-4971-A57B-AAD3BBDD5B14}"/>
              </a:ext>
            </a:extLst>
          </p:cNvPr>
          <p:cNvSpPr txBox="1"/>
          <p:nvPr/>
        </p:nvSpPr>
        <p:spPr>
          <a:xfrm>
            <a:off x="464271" y="4527436"/>
            <a:ext cx="11479489" cy="1938992"/>
          </a:xfrm>
          <a:prstGeom prst="rect">
            <a:avLst/>
          </a:prstGeom>
          <a:noFill/>
        </p:spPr>
        <p:txBody>
          <a:bodyPr wrap="square">
            <a:spAutoFit/>
          </a:bodyPr>
          <a:lstStyle/>
          <a:p>
            <a:pPr marL="342900" indent="-342900" algn="just">
              <a:buFont typeface="Arial" panose="020B0604020202020204" pitchFamily="34" charset="0"/>
              <a:buChar char="•"/>
            </a:pPr>
            <a:r>
              <a:rPr lang="en-IN" sz="2000" b="1" i="0" dirty="0">
                <a:solidFill>
                  <a:srgbClr val="FF0000"/>
                </a:solidFill>
                <a:effectLst/>
                <a:latin typeface="Times New Roman" panose="02020603050405020304" pitchFamily="18" charset="0"/>
                <a:cs typeface="Times New Roman" panose="02020603050405020304" pitchFamily="18" charset="0"/>
              </a:rPr>
              <a:t>Feature Scaling: </a:t>
            </a:r>
            <a:r>
              <a:rPr lang="en-US" sz="2000" b="0" i="0" dirty="0">
                <a:solidFill>
                  <a:srgbClr val="111111"/>
                </a:solidFill>
                <a:effectLst/>
                <a:latin typeface="Times New Roman" panose="02020603050405020304" pitchFamily="18" charset="0"/>
                <a:cs typeface="Times New Roman" panose="02020603050405020304" pitchFamily="18" charset="0"/>
              </a:rPr>
              <a:t>Algorithms like Support Vector Machines (SVMs) and neural networks are sensitive to the scale of input features.</a:t>
            </a:r>
          </a:p>
          <a:p>
            <a:pPr marL="342900" indent="-34290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 Inconsistent feature scales can result in these algorithms giving undue importance to features with larger scales, thereby affecting the model's performance. </a:t>
            </a:r>
          </a:p>
          <a:p>
            <a:pPr marL="342900" indent="-34290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Therefore, it's essential to normalize or standardize the features to bring them onto a similar scale before training these algorithms.</a:t>
            </a:r>
            <a:endParaRPr lang="en-IN" sz="2000" b="1" i="0" dirty="0">
              <a:solidFill>
                <a:srgbClr val="11111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299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57FAA7-9C82-474E-B37B-4FA989C2B2B5}"/>
              </a:ext>
            </a:extLst>
          </p:cNvPr>
          <p:cNvSpPr>
            <a:spLocks noChangeArrowheads="1"/>
          </p:cNvSpPr>
          <p:nvPr/>
        </p:nvSpPr>
        <p:spPr bwMode="auto">
          <a:xfrm>
            <a:off x="2743200" y="683271"/>
            <a:ext cx="695062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sklearn.preprocessing</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StandardScaler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scaler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StandardScaler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scaler.fit_transform</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27AA8F62-B5D6-4FEB-8380-5F1863E5E106}"/>
              </a:ext>
            </a:extLst>
          </p:cNvPr>
          <p:cNvSpPr txBox="1"/>
          <p:nvPr/>
        </p:nvSpPr>
        <p:spPr>
          <a:xfrm>
            <a:off x="320511" y="1913641"/>
            <a:ext cx="11274458" cy="400110"/>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err="1">
                <a:solidFill>
                  <a:srgbClr val="111111"/>
                </a:solidFill>
                <a:effectLst/>
                <a:latin typeface="open sans" panose="020B0606030504020204" pitchFamily="34" charset="0"/>
              </a:rPr>
              <a:t>StandardScaler</a:t>
            </a:r>
            <a:r>
              <a:rPr lang="en-US" sz="2000" b="0" i="0" dirty="0">
                <a:solidFill>
                  <a:srgbClr val="111111"/>
                </a:solidFill>
                <a:effectLst/>
                <a:latin typeface="open sans" panose="020B0606030504020204" pitchFamily="34" charset="0"/>
              </a:rPr>
              <a:t> standardizes features to have mean 0 and variance 1.</a:t>
            </a:r>
            <a:endParaRPr lang="en-IN" sz="2000" dirty="0"/>
          </a:p>
        </p:txBody>
      </p:sp>
      <p:sp>
        <p:nvSpPr>
          <p:cNvPr id="6" name="TextBox 5">
            <a:extLst>
              <a:ext uri="{FF2B5EF4-FFF2-40B4-BE49-F238E27FC236}">
                <a16:creationId xmlns:a16="http://schemas.microsoft.com/office/drawing/2014/main" id="{15930D2D-F2FE-47CB-86C0-C78632EF242E}"/>
              </a:ext>
            </a:extLst>
          </p:cNvPr>
          <p:cNvSpPr txBox="1"/>
          <p:nvPr/>
        </p:nvSpPr>
        <p:spPr>
          <a:xfrm>
            <a:off x="407710" y="2536059"/>
            <a:ext cx="6094428" cy="369332"/>
          </a:xfrm>
          <a:prstGeom prst="rect">
            <a:avLst/>
          </a:prstGeom>
          <a:noFill/>
        </p:spPr>
        <p:txBody>
          <a:bodyPr wrap="square">
            <a:spAutoFit/>
          </a:bodyPr>
          <a:lstStyle/>
          <a:p>
            <a:pPr marL="285750" indent="-285750" algn="just">
              <a:buFont typeface="Arial" panose="020B0604020202020204" pitchFamily="34" charset="0"/>
              <a:buChar char="•"/>
            </a:pPr>
            <a:r>
              <a:rPr lang="en-IN" b="1" i="0" dirty="0">
                <a:solidFill>
                  <a:srgbClr val="FF0000"/>
                </a:solidFill>
                <a:effectLst/>
                <a:latin typeface="open sans" panose="020B0606030504020204" pitchFamily="34" charset="0"/>
              </a:rPr>
              <a:t>Visualizing the Data:</a:t>
            </a:r>
          </a:p>
        </p:txBody>
      </p:sp>
      <p:sp>
        <p:nvSpPr>
          <p:cNvPr id="7" name="Rectangle 2">
            <a:extLst>
              <a:ext uri="{FF2B5EF4-FFF2-40B4-BE49-F238E27FC236}">
                <a16:creationId xmlns:a16="http://schemas.microsoft.com/office/drawing/2014/main" id="{524356D0-D9E6-4C39-9D01-4524BBDDC316}"/>
              </a:ext>
            </a:extLst>
          </p:cNvPr>
          <p:cNvSpPr>
            <a:spLocks noChangeArrowheads="1"/>
          </p:cNvSpPr>
          <p:nvPr/>
        </p:nvSpPr>
        <p:spPr bwMode="auto">
          <a:xfrm>
            <a:off x="2743200" y="2978416"/>
            <a:ext cx="762869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11111"/>
                </a:solidFill>
                <a:effectLst/>
                <a:latin typeface="Arial Unicode MS" panose="020B0604020202020204" pitchFamily="34" charset="-128"/>
              </a:rPr>
              <a:t>import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matplotlib.pyplot</a:t>
            </a:r>
            <a:r>
              <a:rPr kumimoji="0" lang="en-US" altLang="en-US" sz="2000" b="0" i="0" u="none" strike="noStrike" cap="none" normalizeH="0" baseline="0" dirty="0">
                <a:ln>
                  <a:noFill/>
                </a:ln>
                <a:solidFill>
                  <a:srgbClr val="111111"/>
                </a:solidFill>
                <a:effectLst/>
                <a:latin typeface="Arial Unicode MS" panose="020B0604020202020204" pitchFamily="34" charset="-128"/>
              </a:rPr>
              <a:t> as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plt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plt.scatter</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0],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1], c=</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plt.xlabel</a:t>
            </a:r>
            <a:r>
              <a:rPr kumimoji="0" lang="en-US" altLang="en-US" sz="2000" b="0" i="0" u="none" strike="noStrike" cap="none" normalizeH="0" baseline="0" dirty="0">
                <a:ln>
                  <a:noFill/>
                </a:ln>
                <a:solidFill>
                  <a:srgbClr val="111111"/>
                </a:solidFill>
                <a:effectLst/>
                <a:latin typeface="Arial Unicode MS" panose="020B0604020202020204" pitchFamily="34" charset="-128"/>
              </a:rPr>
              <a:t>('Sepal Length’)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plt.ylabel</a:t>
            </a:r>
            <a:r>
              <a:rPr kumimoji="0" lang="en-US" altLang="en-US" sz="2000" b="0" i="0" u="none" strike="noStrike" cap="none" normalizeH="0" baseline="0" dirty="0">
                <a:ln>
                  <a:noFill/>
                </a:ln>
                <a:solidFill>
                  <a:srgbClr val="111111"/>
                </a:solidFill>
                <a:effectLst/>
                <a:latin typeface="Arial Unicode MS" panose="020B0604020202020204" pitchFamily="34" charset="-128"/>
              </a:rPr>
              <a:t>('Sepal Width')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plt.show</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878F540-17B3-4AA1-BDC2-4CC343611E52}"/>
              </a:ext>
            </a:extLst>
          </p:cNvPr>
          <p:cNvSpPr txBox="1"/>
          <p:nvPr/>
        </p:nvSpPr>
        <p:spPr>
          <a:xfrm>
            <a:off x="320511" y="4544250"/>
            <a:ext cx="11613823" cy="1631216"/>
          </a:xfrm>
          <a:prstGeom prst="rect">
            <a:avLst/>
          </a:prstGeom>
          <a:noFill/>
        </p:spPr>
        <p:txBody>
          <a:bodyPr wrap="square">
            <a:spAutoFit/>
          </a:bodyPr>
          <a:lstStyle/>
          <a:p>
            <a:pPr algn="just"/>
            <a:r>
              <a:rPr lang="en-US" sz="2000" dirty="0">
                <a:solidFill>
                  <a:srgbClr val="FF0000"/>
                </a:solidFill>
                <a:latin typeface="Times New Roman" panose="02020603050405020304" pitchFamily="18" charset="0"/>
                <a:cs typeface="Times New Roman" panose="02020603050405020304" pitchFamily="18" charset="0"/>
              </a:rPr>
              <a:t>Why data visualization is important?</a:t>
            </a:r>
          </a:p>
          <a:p>
            <a:pPr marL="285750" indent="-28575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It allows you to spot underlying patterns and trends in the data, identify outliers that may skew model performance, and gain a deeper understanding of the relationships between variables. </a:t>
            </a:r>
          </a:p>
          <a:p>
            <a:pPr marL="285750" indent="-28575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By visualizing the data beforehand, you can make more informed decisions during the feature selection and model training phases.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5525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9920-BD87-4F3A-857C-F0E79CA5AE61}"/>
              </a:ext>
            </a:extLst>
          </p:cNvPr>
          <p:cNvSpPr>
            <a:spLocks noGrp="1"/>
          </p:cNvSpPr>
          <p:nvPr>
            <p:ph type="title"/>
          </p:nvPr>
        </p:nvSpPr>
        <p:spPr>
          <a:xfrm>
            <a:off x="838200" y="365125"/>
            <a:ext cx="10515600" cy="577555"/>
          </a:xfrm>
        </p:spPr>
        <p:txBody>
          <a:bodyPr>
            <a:normAutofit fontScale="90000"/>
          </a:bodyPr>
          <a:lstStyle/>
          <a:p>
            <a:r>
              <a:rPr lang="en-US" b="1" i="0" dirty="0">
                <a:solidFill>
                  <a:srgbClr val="FF0000"/>
                </a:solidFill>
                <a:effectLst/>
                <a:latin typeface="open sans" panose="020B0606030504020204" pitchFamily="34" charset="0"/>
              </a:rPr>
              <a:t>Step 3: Model Selection and Training:</a:t>
            </a:r>
            <a:endParaRPr lang="en-IN" dirty="0">
              <a:solidFill>
                <a:srgbClr val="FF0000"/>
              </a:solidFill>
            </a:endParaRPr>
          </a:p>
        </p:txBody>
      </p:sp>
      <p:sp>
        <p:nvSpPr>
          <p:cNvPr id="3" name="Content Placeholder 2">
            <a:extLst>
              <a:ext uri="{FF2B5EF4-FFF2-40B4-BE49-F238E27FC236}">
                <a16:creationId xmlns:a16="http://schemas.microsoft.com/office/drawing/2014/main" id="{81A90A9B-1290-4EE5-B7CB-3FED3219E939}"/>
              </a:ext>
            </a:extLst>
          </p:cNvPr>
          <p:cNvSpPr>
            <a:spLocks noGrp="1"/>
          </p:cNvSpPr>
          <p:nvPr>
            <p:ph idx="1"/>
          </p:nvPr>
        </p:nvSpPr>
        <p:spPr>
          <a:xfrm>
            <a:off x="838200" y="1248070"/>
            <a:ext cx="10515600" cy="4351338"/>
          </a:xfrm>
        </p:spPr>
        <p:txBody>
          <a:bodyPr/>
          <a:lstStyle/>
          <a:p>
            <a:pPr algn="just"/>
            <a:r>
              <a:rPr lang="en-IN" b="0" i="0" dirty="0">
                <a:solidFill>
                  <a:srgbClr val="111111"/>
                </a:solidFill>
                <a:effectLst/>
                <a:latin typeface="Times New Roman" panose="02020603050405020304" pitchFamily="18" charset="0"/>
                <a:cs typeface="Times New Roman" panose="02020603050405020304" pitchFamily="18" charset="0"/>
              </a:rPr>
              <a:t>Scikit-learn provides a variety of supervised and unsupervised algorithms:</a:t>
            </a:r>
          </a:p>
          <a:p>
            <a:pPr algn="just">
              <a:buFont typeface="Arial" panose="020B0604020202020204" pitchFamily="34" charset="0"/>
              <a:buChar char="•"/>
            </a:pPr>
            <a:r>
              <a:rPr lang="en-IN" b="0" i="0" dirty="0">
                <a:solidFill>
                  <a:srgbClr val="111111"/>
                </a:solidFill>
                <a:effectLst/>
                <a:latin typeface="Times New Roman" panose="02020603050405020304" pitchFamily="18" charset="0"/>
                <a:cs typeface="Times New Roman" panose="02020603050405020304" pitchFamily="18" charset="0"/>
              </a:rPr>
              <a:t>Classification: Logistic Regression, SVM, Naive Bayes, Decision Trees, Random Forest</a:t>
            </a:r>
          </a:p>
          <a:p>
            <a:pPr algn="just">
              <a:buFont typeface="Arial" panose="020B0604020202020204" pitchFamily="34" charset="0"/>
              <a:buChar char="•"/>
            </a:pPr>
            <a:r>
              <a:rPr lang="en-IN" b="0" i="0" dirty="0">
                <a:solidFill>
                  <a:srgbClr val="111111"/>
                </a:solidFill>
                <a:effectLst/>
                <a:latin typeface="Times New Roman" panose="02020603050405020304" pitchFamily="18" charset="0"/>
                <a:cs typeface="Times New Roman" panose="02020603050405020304" pitchFamily="18" charset="0"/>
              </a:rPr>
              <a:t>Regression: Linear Regression, SVR, Decision Trees, Random Forest</a:t>
            </a:r>
          </a:p>
          <a:p>
            <a:pPr algn="just">
              <a:buFont typeface="Arial" panose="020B0604020202020204" pitchFamily="34" charset="0"/>
              <a:buChar char="•"/>
            </a:pPr>
            <a:r>
              <a:rPr lang="en-IN" b="0" i="0" dirty="0">
                <a:solidFill>
                  <a:srgbClr val="111111"/>
                </a:solidFill>
                <a:effectLst/>
                <a:latin typeface="Times New Roman" panose="02020603050405020304" pitchFamily="18" charset="0"/>
                <a:cs typeface="Times New Roman" panose="02020603050405020304" pitchFamily="18" charset="0"/>
              </a:rPr>
              <a:t>Clustering: k-Means, DBSCAN, Agglomerative Clustering</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916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A1EA-6EAB-48B9-9496-7E887AB9C823}"/>
              </a:ext>
            </a:extLst>
          </p:cNvPr>
          <p:cNvSpPr>
            <a:spLocks noGrp="1"/>
          </p:cNvSpPr>
          <p:nvPr>
            <p:ph type="title"/>
          </p:nvPr>
        </p:nvSpPr>
        <p:spPr>
          <a:xfrm>
            <a:off x="838200" y="365126"/>
            <a:ext cx="10515600" cy="728384"/>
          </a:xfrm>
        </p:spPr>
        <p:txBody>
          <a:bodyPr>
            <a:normAutofit/>
          </a:bodyPr>
          <a:lstStyle/>
          <a:p>
            <a:pPr algn="ctr"/>
            <a:r>
              <a:rPr lang="en-IN" b="1" i="0" dirty="0">
                <a:solidFill>
                  <a:srgbClr val="FF0000"/>
                </a:solidFill>
                <a:effectLst/>
                <a:latin typeface="open sans" panose="020B0606030504020204" pitchFamily="34" charset="0"/>
              </a:rPr>
              <a:t>Choosing an Algorithm:</a:t>
            </a:r>
            <a:endParaRPr lang="en-IN" dirty="0">
              <a:solidFill>
                <a:srgbClr val="FF0000"/>
              </a:solidFill>
            </a:endParaRPr>
          </a:p>
        </p:txBody>
      </p:sp>
      <p:sp>
        <p:nvSpPr>
          <p:cNvPr id="3" name="Content Placeholder 2">
            <a:extLst>
              <a:ext uri="{FF2B5EF4-FFF2-40B4-BE49-F238E27FC236}">
                <a16:creationId xmlns:a16="http://schemas.microsoft.com/office/drawing/2014/main" id="{110B453B-E3D6-4DB8-8A77-EAD083774A2A}"/>
              </a:ext>
            </a:extLst>
          </p:cNvPr>
          <p:cNvSpPr>
            <a:spLocks noGrp="1"/>
          </p:cNvSpPr>
          <p:nvPr>
            <p:ph idx="1"/>
          </p:nvPr>
        </p:nvSpPr>
        <p:spPr>
          <a:xfrm>
            <a:off x="838200" y="1253331"/>
            <a:ext cx="10515600" cy="4351338"/>
          </a:xfrm>
        </p:spPr>
        <p:txBody>
          <a:bodyPr>
            <a:normAutofit lnSpcReduction="10000"/>
          </a:bodyPr>
          <a:lstStyle/>
          <a:p>
            <a:pPr algn="just"/>
            <a:r>
              <a:rPr lang="en-US" b="0" i="0" dirty="0">
                <a:solidFill>
                  <a:srgbClr val="111111"/>
                </a:solidFill>
                <a:effectLst/>
                <a:latin typeface="Times New Roman" panose="02020603050405020304" pitchFamily="18" charset="0"/>
                <a:cs typeface="Times New Roman" panose="02020603050405020304" pitchFamily="18" charset="0"/>
              </a:rPr>
              <a:t>Choosing the most appropriate machine learning algorithm is vital for building high quality models. The best algorithm depends on a number of key factors:</a:t>
            </a: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The size and type of data available for training. Is it a small or large dataset? What kinds of features does it contain - images, text, numerical?</a:t>
            </a: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The available computing resources. Algorithms differ in their computational complexity. Simple linear models train faster than deep neural networks.</a:t>
            </a: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The specific problem we want to solve. Are we doing classification, regression, clustering, or something more complex?</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30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C97A7-F1C5-4C92-8EED-372CDE6BBADA}"/>
              </a:ext>
            </a:extLst>
          </p:cNvPr>
          <p:cNvSpPr>
            <a:spLocks noGrp="1"/>
          </p:cNvSpPr>
          <p:nvPr>
            <p:ph type="title"/>
          </p:nvPr>
        </p:nvSpPr>
        <p:spPr>
          <a:xfrm>
            <a:off x="772998" y="335698"/>
            <a:ext cx="11118130" cy="690677"/>
          </a:xfrm>
        </p:spPr>
        <p:txBody>
          <a:bodyPr>
            <a:normAutofit fontScale="90000"/>
          </a:bodyPr>
          <a:lstStyle/>
          <a:p>
            <a:r>
              <a:rPr lang="en-US" b="1" i="0" dirty="0">
                <a:solidFill>
                  <a:srgbClr val="FF0000"/>
                </a:solidFill>
                <a:effectLst/>
                <a:latin typeface="CircularXX"/>
              </a:rPr>
              <a:t>Motivation: When One Variable Is Not Enough</a:t>
            </a:r>
            <a:endParaRPr lang="en-IN" dirty="0"/>
          </a:p>
        </p:txBody>
      </p:sp>
      <p:sp>
        <p:nvSpPr>
          <p:cNvPr id="3" name="Content Placeholder 2">
            <a:extLst>
              <a:ext uri="{FF2B5EF4-FFF2-40B4-BE49-F238E27FC236}">
                <a16:creationId xmlns:a16="http://schemas.microsoft.com/office/drawing/2014/main" id="{DB2C873D-9026-4643-9DE1-B0F7E47DC02F}"/>
              </a:ext>
            </a:extLst>
          </p:cNvPr>
          <p:cNvSpPr>
            <a:spLocks noGrp="1"/>
          </p:cNvSpPr>
          <p:nvPr>
            <p:ph idx="1"/>
          </p:nvPr>
        </p:nvSpPr>
        <p:spPr>
          <a:xfrm>
            <a:off x="213674" y="1026375"/>
            <a:ext cx="11764652" cy="4351338"/>
          </a:xfrm>
        </p:spPr>
        <p:txBody>
          <a:bodyPr>
            <a:noAutofit/>
          </a:bodyPr>
          <a:lstStyle/>
          <a:p>
            <a:pPr algn="just"/>
            <a:r>
              <a:rPr lang="en-US" sz="1800" dirty="0"/>
              <a:t>When dealing with complex systems or phenomena, using only one variable may not be sufficient to capture the full picture or provide a comprehensive understanding. There are several reasons why one variable might not be enough:</a:t>
            </a:r>
          </a:p>
          <a:p>
            <a:pPr algn="just"/>
            <a:r>
              <a:rPr lang="en-US" sz="1800" b="1" dirty="0"/>
              <a:t>Incomplete Representation: </a:t>
            </a:r>
            <a:r>
              <a:rPr lang="en-US" sz="1800" dirty="0"/>
              <a:t>A single variable may oversimplify the situation and fail to account for all relevant factors. Complex phenomena often involve multiple interacting components, and reducing them to just one variable may result in a loss of important information.</a:t>
            </a:r>
          </a:p>
          <a:p>
            <a:pPr algn="just"/>
            <a:r>
              <a:rPr lang="en-US" sz="1800" b="1" dirty="0"/>
              <a:t>Multifaceted Nature: </a:t>
            </a:r>
            <a:r>
              <a:rPr lang="en-US" sz="1800" dirty="0"/>
              <a:t>Many real-world phenomena have multiple dimensions or aspects that influence their behavior. Using only one variable might overlook these other dimensions, leading to an incomplete analysis.</a:t>
            </a:r>
          </a:p>
          <a:p>
            <a:pPr algn="just"/>
            <a:r>
              <a:rPr lang="en-US" sz="1800" b="1" dirty="0"/>
              <a:t>Interconnected Variables: </a:t>
            </a:r>
            <a:r>
              <a:rPr lang="en-US" sz="1800" dirty="0"/>
              <a:t>Variables in a system are often interconnected, meaning changes in one variable can impact others. Focusing on only one variable may miss the dynamic relationships and interactions occurring within the system.</a:t>
            </a:r>
          </a:p>
          <a:p>
            <a:pPr algn="just"/>
            <a:r>
              <a:rPr lang="en-US" sz="1800" b="1" dirty="0"/>
              <a:t>Non-linear Relationships: </a:t>
            </a:r>
            <a:r>
              <a:rPr lang="en-US" sz="1800" dirty="0"/>
              <a:t>Some relationships between variables are non-linear, meaning the impact of changes in one variable is not proportional or constant. A single variable analysis may miss these intricate patterns.</a:t>
            </a:r>
          </a:p>
          <a:p>
            <a:pPr algn="just"/>
            <a:r>
              <a:rPr lang="en-US" sz="1800" b="1" dirty="0"/>
              <a:t>Context Dependency: </a:t>
            </a:r>
            <a:r>
              <a:rPr lang="en-US" sz="1800" dirty="0"/>
              <a:t>The significance of a variable may depend on the context. A variable that seems crucial in one situation may be less relevant in another. Ignoring context can lead to oversights and misinterpretations.</a:t>
            </a:r>
          </a:p>
          <a:p>
            <a:pPr algn="just"/>
            <a:r>
              <a:rPr lang="en-US" sz="1800" b="1" dirty="0"/>
              <a:t>Emergent Properties: </a:t>
            </a:r>
            <a:r>
              <a:rPr lang="en-US" sz="1800" dirty="0"/>
              <a:t>In complex systems, new properties and behaviors can emerge from the interactions of multiple variables. Focusing on a single variable may not capture these emergent properties.</a:t>
            </a:r>
          </a:p>
          <a:p>
            <a:pPr algn="just"/>
            <a:r>
              <a:rPr lang="en-US" sz="1800" b="1" dirty="0"/>
              <a:t>Feedback Loops</a:t>
            </a:r>
            <a:r>
              <a:rPr lang="en-US" sz="1800" dirty="0"/>
              <a:t>: Systems often involve feedback loops where the output of a process influences the input. Understanding these feedback loops requires considering multiple variables simultaneously.</a:t>
            </a:r>
          </a:p>
          <a:p>
            <a:pPr algn="just"/>
            <a:endParaRPr lang="en-IN" sz="1800" dirty="0"/>
          </a:p>
        </p:txBody>
      </p:sp>
    </p:spTree>
    <p:extLst>
      <p:ext uri="{BB962C8B-B14F-4D97-AF65-F5344CB8AC3E}">
        <p14:creationId xmlns:p14="http://schemas.microsoft.com/office/powerpoint/2010/main" val="3110573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FC7E-F692-4A57-86AE-42570C5F66DF}"/>
              </a:ext>
            </a:extLst>
          </p:cNvPr>
          <p:cNvSpPr>
            <a:spLocks noGrp="1"/>
          </p:cNvSpPr>
          <p:nvPr>
            <p:ph type="title"/>
          </p:nvPr>
        </p:nvSpPr>
        <p:spPr>
          <a:xfrm>
            <a:off x="838200" y="365126"/>
            <a:ext cx="10515600" cy="888640"/>
          </a:xfrm>
        </p:spPr>
        <p:txBody>
          <a:bodyPr>
            <a:normAutofit/>
          </a:bodyPr>
          <a:lstStyle/>
          <a:p>
            <a:pPr algn="ctr"/>
            <a:r>
              <a:rPr lang="en-IN" b="1" i="0" dirty="0">
                <a:solidFill>
                  <a:srgbClr val="FF0000"/>
                </a:solidFill>
                <a:effectLst/>
                <a:latin typeface="open sans" panose="020B0606030504020204" pitchFamily="34" charset="0"/>
              </a:rPr>
              <a:t>Training a Simple Model:</a:t>
            </a:r>
            <a:endParaRPr lang="en-IN" dirty="0">
              <a:solidFill>
                <a:srgbClr val="FF0000"/>
              </a:solidFill>
            </a:endParaRPr>
          </a:p>
        </p:txBody>
      </p:sp>
      <p:sp>
        <p:nvSpPr>
          <p:cNvPr id="5" name="Rectangle 2">
            <a:extLst>
              <a:ext uri="{FF2B5EF4-FFF2-40B4-BE49-F238E27FC236}">
                <a16:creationId xmlns:a16="http://schemas.microsoft.com/office/drawing/2014/main" id="{02B92CF4-B453-44EF-939B-A306E4F1AE66}"/>
              </a:ext>
            </a:extLst>
          </p:cNvPr>
          <p:cNvSpPr>
            <a:spLocks noGrp="1" noChangeArrowheads="1"/>
          </p:cNvSpPr>
          <p:nvPr>
            <p:ph idx="1"/>
          </p:nvPr>
        </p:nvSpPr>
        <p:spPr bwMode="auto">
          <a:xfrm>
            <a:off x="2474014" y="1253766"/>
            <a:ext cx="724397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sklearn.linear_model</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LogisticRegression</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model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LogisticRegression</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model.fit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028E96E4-270B-4C5D-9BEE-0F3E19CF38FD}"/>
              </a:ext>
            </a:extLst>
          </p:cNvPr>
          <p:cNvSpPr txBox="1"/>
          <p:nvPr/>
        </p:nvSpPr>
        <p:spPr>
          <a:xfrm>
            <a:off x="678730" y="2646527"/>
            <a:ext cx="10086680" cy="461665"/>
          </a:xfrm>
          <a:prstGeom prst="rect">
            <a:avLst/>
          </a:prstGeom>
          <a:noFill/>
        </p:spPr>
        <p:txBody>
          <a:bodyPr wrap="square">
            <a:spAutoFit/>
          </a:bodyPr>
          <a:lstStyle/>
          <a:p>
            <a:r>
              <a:rPr lang="en-US" sz="2400" b="0" i="0" dirty="0">
                <a:solidFill>
                  <a:srgbClr val="111111"/>
                </a:solidFill>
                <a:effectLst/>
                <a:latin typeface="Times New Roman" panose="02020603050405020304" pitchFamily="18" charset="0"/>
                <a:cs typeface="Times New Roman" panose="02020603050405020304" pitchFamily="18" charset="0"/>
              </a:rPr>
              <a:t>That's it! The model is trained and ready for evaluation and use.</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9A7830E-45FF-45BF-8625-0EEB2F425EF6}"/>
              </a:ext>
            </a:extLst>
          </p:cNvPr>
          <p:cNvSpPr txBox="1"/>
          <p:nvPr/>
        </p:nvSpPr>
        <p:spPr>
          <a:xfrm>
            <a:off x="3047215" y="3246690"/>
            <a:ext cx="6094428" cy="461665"/>
          </a:xfrm>
          <a:prstGeom prst="rect">
            <a:avLst/>
          </a:prstGeom>
          <a:noFill/>
        </p:spPr>
        <p:txBody>
          <a:bodyPr wrap="square">
            <a:spAutoFit/>
          </a:bodyPr>
          <a:lstStyle/>
          <a:p>
            <a:pPr algn="l"/>
            <a:r>
              <a:rPr lang="en-US" sz="2400" b="1" i="0" dirty="0">
                <a:solidFill>
                  <a:srgbClr val="FF0000"/>
                </a:solidFill>
                <a:effectLst/>
                <a:latin typeface="open sans" panose="020B0606030504020204" pitchFamily="34" charset="0"/>
              </a:rPr>
              <a:t>Training a More Complex Model:</a:t>
            </a:r>
          </a:p>
        </p:txBody>
      </p:sp>
      <p:sp>
        <p:nvSpPr>
          <p:cNvPr id="10" name="Rectangle 3">
            <a:extLst>
              <a:ext uri="{FF2B5EF4-FFF2-40B4-BE49-F238E27FC236}">
                <a16:creationId xmlns:a16="http://schemas.microsoft.com/office/drawing/2014/main" id="{E278D091-6637-4212-97F7-855EB846966F}"/>
              </a:ext>
            </a:extLst>
          </p:cNvPr>
          <p:cNvSpPr>
            <a:spLocks noChangeArrowheads="1"/>
          </p:cNvSpPr>
          <p:nvPr/>
        </p:nvSpPr>
        <p:spPr bwMode="auto">
          <a:xfrm>
            <a:off x="2151811" y="3846853"/>
            <a:ext cx="756617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sklearn.ensemble</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RandomForestClassifier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rf_model</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RandomForestClassifier</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n_estimators</a:t>
            </a:r>
            <a:r>
              <a:rPr kumimoji="0" lang="en-US" altLang="en-US" sz="2400" b="0" i="0" u="none" strike="noStrike" cap="none" normalizeH="0" baseline="0" dirty="0">
                <a:ln>
                  <a:noFill/>
                </a:ln>
                <a:solidFill>
                  <a:srgbClr val="111111"/>
                </a:solidFill>
                <a:effectLst/>
                <a:latin typeface="Arial Unicode MS" panose="020B0604020202020204" pitchFamily="34" charset="-128"/>
              </a:rPr>
              <a:t>=100)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rf_model.fit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0822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020F-BF82-4342-9520-40524657B5A4}"/>
              </a:ext>
            </a:extLst>
          </p:cNvPr>
          <p:cNvSpPr>
            <a:spLocks noGrp="1"/>
          </p:cNvSpPr>
          <p:nvPr>
            <p:ph type="title"/>
          </p:nvPr>
        </p:nvSpPr>
        <p:spPr>
          <a:xfrm>
            <a:off x="838200" y="365126"/>
            <a:ext cx="10515600" cy="822652"/>
          </a:xfrm>
        </p:spPr>
        <p:txBody>
          <a:bodyPr/>
          <a:lstStyle/>
          <a:p>
            <a:pPr algn="ctr"/>
            <a:r>
              <a:rPr lang="en-IN" b="1" i="0" dirty="0">
                <a:solidFill>
                  <a:srgbClr val="FF0000"/>
                </a:solidFill>
                <a:effectLst/>
                <a:latin typeface="open sans" panose="020B0606030504020204" pitchFamily="34" charset="0"/>
              </a:rPr>
              <a:t>Step 4: Model Evaluation:</a:t>
            </a:r>
            <a:endParaRPr lang="en-IN" dirty="0">
              <a:solidFill>
                <a:srgbClr val="FF0000"/>
              </a:solidFill>
            </a:endParaRPr>
          </a:p>
        </p:txBody>
      </p:sp>
      <p:sp>
        <p:nvSpPr>
          <p:cNvPr id="3" name="Content Placeholder 2">
            <a:extLst>
              <a:ext uri="{FF2B5EF4-FFF2-40B4-BE49-F238E27FC236}">
                <a16:creationId xmlns:a16="http://schemas.microsoft.com/office/drawing/2014/main" id="{BBCBF325-2D5A-4917-B1C1-FD447EBA2191}"/>
              </a:ext>
            </a:extLst>
          </p:cNvPr>
          <p:cNvSpPr>
            <a:spLocks noGrp="1"/>
          </p:cNvSpPr>
          <p:nvPr>
            <p:ph idx="1"/>
          </p:nvPr>
        </p:nvSpPr>
        <p:spPr>
          <a:xfrm>
            <a:off x="838200" y="1253331"/>
            <a:ext cx="10515600" cy="735725"/>
          </a:xfrm>
        </p:spPr>
        <p:txBody>
          <a:bodyPr>
            <a:normAutofit fontScale="92500" lnSpcReduction="10000"/>
          </a:bodyPr>
          <a:lstStyle/>
          <a:p>
            <a:pPr algn="just"/>
            <a:r>
              <a:rPr lang="en-US" b="1" i="0" dirty="0">
                <a:solidFill>
                  <a:srgbClr val="111111"/>
                </a:solidFill>
                <a:effectLst/>
                <a:latin typeface="open sans" panose="020B0606030504020204" pitchFamily="34" charset="0"/>
              </a:rPr>
              <a:t>Train/Test Split: </a:t>
            </a:r>
            <a:r>
              <a:rPr lang="en-US" b="0" i="0" dirty="0">
                <a:solidFill>
                  <a:srgbClr val="111111"/>
                </a:solidFill>
                <a:effectLst/>
                <a:latin typeface="open sans" panose="020B0606030504020204" pitchFamily="34" charset="0"/>
              </a:rPr>
              <a:t>We split the data to evaluate model performance on new data:</a:t>
            </a:r>
          </a:p>
          <a:p>
            <a:pPr algn="just"/>
            <a:endParaRPr lang="en-IN" dirty="0"/>
          </a:p>
        </p:txBody>
      </p:sp>
      <p:sp>
        <p:nvSpPr>
          <p:cNvPr id="4" name="Rectangle 1">
            <a:extLst>
              <a:ext uri="{FF2B5EF4-FFF2-40B4-BE49-F238E27FC236}">
                <a16:creationId xmlns:a16="http://schemas.microsoft.com/office/drawing/2014/main" id="{FE8DFED5-8DA4-467B-97F1-017157866FAC}"/>
              </a:ext>
            </a:extLst>
          </p:cNvPr>
          <p:cNvSpPr>
            <a:spLocks noChangeArrowheads="1"/>
          </p:cNvSpPr>
          <p:nvPr/>
        </p:nvSpPr>
        <p:spPr bwMode="auto">
          <a:xfrm>
            <a:off x="1838227" y="2054609"/>
            <a:ext cx="868827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11111"/>
                </a:solidFill>
                <a:effectLst/>
                <a:latin typeface="Arial Unicode MS" panose="020B0604020202020204" pitchFamily="34" charset="-128"/>
              </a:rPr>
              <a:t>from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sklearn.model_selection</a:t>
            </a:r>
            <a:r>
              <a:rPr kumimoji="0" lang="en-US" altLang="en-US" sz="20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train_test_split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X_train</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X_test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y_train</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y_test</a:t>
            </a:r>
            <a:r>
              <a:rPr kumimoji="0" lang="en-US" altLang="en-US" sz="2000" b="0" i="0" u="none" strike="noStrike" cap="none" normalizeH="0" baseline="0" dirty="0">
                <a:ln>
                  <a:noFill/>
                </a:ln>
                <a:solidFill>
                  <a:srgbClr val="111111"/>
                </a:solidFill>
                <a:effectLst/>
                <a:latin typeface="Arial Unicode MS" panose="020B0604020202020204" pitchFamily="34" charset="-128"/>
              </a:rPr>
              <a:t> =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train_test_split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394ED0F7-716B-49EE-8D05-3989B0C95D35}"/>
              </a:ext>
            </a:extLst>
          </p:cNvPr>
          <p:cNvSpPr>
            <a:spLocks noChangeArrowheads="1"/>
          </p:cNvSpPr>
          <p:nvPr/>
        </p:nvSpPr>
        <p:spPr bwMode="auto">
          <a:xfrm>
            <a:off x="207391" y="2991529"/>
            <a:ext cx="1148184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11111"/>
                </a:solidFill>
                <a:effectLst/>
                <a:latin typeface="Open Sans" panose="020B0606030504020204" pitchFamily="34" charset="0"/>
                <a:cs typeface="Open Sans" panose="020B0606030504020204" pitchFamily="34" charset="0"/>
              </a:rPr>
              <a:t>By convention, X refers to features and y refers to target variable. Please note that </a:t>
            </a:r>
            <a:r>
              <a:rPr kumimoji="0" lang="en-US" altLang="en-US" b="0" i="0" u="none" strike="noStrike" cap="none" normalizeH="0" baseline="0" dirty="0" err="1">
                <a:ln>
                  <a:noFill/>
                </a:ln>
                <a:solidFill>
                  <a:srgbClr val="111111"/>
                </a:solidFill>
                <a:effectLst/>
                <a:latin typeface="Arial Unicode MS" panose="020B0604020202020204" pitchFamily="34" charset="-128"/>
              </a:rPr>
              <a:t>y_test</a:t>
            </a:r>
            <a:r>
              <a:rPr kumimoji="0" lang="en-US" altLang="en-US" b="0" i="0" u="none" strike="noStrike" cap="none" normalizeH="0" baseline="0" dirty="0">
                <a:ln>
                  <a:noFill/>
                </a:ln>
                <a:solidFill>
                  <a:srgbClr val="111111"/>
                </a:solidFill>
                <a:effectLst/>
                <a:latin typeface="Open Sans" panose="020B0606030504020204" pitchFamily="34" charset="0"/>
                <a:cs typeface="Open Sans" panose="020B0606030504020204" pitchFamily="34" charset="0"/>
              </a:rPr>
              <a:t> and </a:t>
            </a:r>
            <a:r>
              <a:rPr kumimoji="0" lang="en-US" altLang="en-US"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b="0" i="0" u="none" strike="noStrike" cap="none" normalizeH="0" baseline="0" dirty="0">
                <a:ln>
                  <a:noFill/>
                </a:ln>
                <a:solidFill>
                  <a:srgbClr val="111111"/>
                </a:solidFill>
                <a:effectLst/>
                <a:latin typeface="Open Sans" panose="020B0606030504020204" pitchFamily="34" charset="0"/>
                <a:cs typeface="Open Sans" panose="020B0606030504020204" pitchFamily="34" charset="0"/>
              </a:rPr>
              <a:t> are different ways to refer to the same data.</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D45571E-3B6E-4571-856B-4E914509135E}"/>
              </a:ext>
            </a:extLst>
          </p:cNvPr>
          <p:cNvSpPr txBox="1"/>
          <p:nvPr/>
        </p:nvSpPr>
        <p:spPr>
          <a:xfrm>
            <a:off x="494265" y="3586466"/>
            <a:ext cx="10746555" cy="1569660"/>
          </a:xfrm>
          <a:prstGeom prst="rect">
            <a:avLst/>
          </a:prstGeom>
          <a:noFill/>
        </p:spPr>
        <p:txBody>
          <a:bodyPr wrap="square">
            <a:spAutoFit/>
          </a:bodyPr>
          <a:lstStyle/>
          <a:p>
            <a:pPr algn="l"/>
            <a:r>
              <a:rPr lang="en-US" sz="2400" b="1" i="0" dirty="0">
                <a:solidFill>
                  <a:srgbClr val="111111"/>
                </a:solidFill>
                <a:effectLst/>
                <a:latin typeface="Times New Roman" panose="02020603050405020304" pitchFamily="18" charset="0"/>
                <a:cs typeface="Times New Roman" panose="02020603050405020304" pitchFamily="18" charset="0"/>
              </a:rPr>
              <a:t>Evaluation Metrics: </a:t>
            </a:r>
            <a:r>
              <a:rPr lang="en-US" sz="2400" b="0" i="0" dirty="0">
                <a:solidFill>
                  <a:srgbClr val="111111"/>
                </a:solidFill>
                <a:effectLst/>
                <a:latin typeface="Times New Roman" panose="02020603050405020304" pitchFamily="18" charset="0"/>
                <a:cs typeface="Times New Roman" panose="02020603050405020304" pitchFamily="18" charset="0"/>
              </a:rPr>
              <a:t>For classification, key metrics include:</a:t>
            </a: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Accuracy: Overall proportion of correct predictions</a:t>
            </a: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Precision: Proportion of positive predictions that are actual positives</a:t>
            </a: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Recall: Proportion of actual positives predicted positively</a:t>
            </a:r>
          </a:p>
        </p:txBody>
      </p:sp>
      <p:sp>
        <p:nvSpPr>
          <p:cNvPr id="10" name="TextBox 9">
            <a:extLst>
              <a:ext uri="{FF2B5EF4-FFF2-40B4-BE49-F238E27FC236}">
                <a16:creationId xmlns:a16="http://schemas.microsoft.com/office/drawing/2014/main" id="{56CB4BA6-4159-4D72-BCCD-A35717178A73}"/>
              </a:ext>
            </a:extLst>
          </p:cNvPr>
          <p:cNvSpPr txBox="1"/>
          <p:nvPr/>
        </p:nvSpPr>
        <p:spPr>
          <a:xfrm>
            <a:off x="478197" y="5197065"/>
            <a:ext cx="10501459" cy="461665"/>
          </a:xfrm>
          <a:prstGeom prst="rect">
            <a:avLst/>
          </a:prstGeom>
          <a:noFill/>
        </p:spPr>
        <p:txBody>
          <a:bodyPr wrap="square">
            <a:spAutoFit/>
          </a:bodyPr>
          <a:lstStyle/>
          <a:p>
            <a:r>
              <a:rPr lang="en-US" sz="2400" b="0" i="0" dirty="0">
                <a:solidFill>
                  <a:srgbClr val="111111"/>
                </a:solidFill>
                <a:effectLst/>
                <a:latin typeface="Times New Roman" panose="02020603050405020304" pitchFamily="18" charset="0"/>
                <a:cs typeface="Times New Roman" panose="02020603050405020304" pitchFamily="18" charset="0"/>
              </a:rPr>
              <a:t>These can be computed via Scikit-</a:t>
            </a:r>
            <a:r>
              <a:rPr lang="en-US" sz="2400" b="0" i="0" dirty="0" err="1">
                <a:solidFill>
                  <a:srgbClr val="111111"/>
                </a:solidFill>
                <a:effectLst/>
                <a:latin typeface="Times New Roman" panose="02020603050405020304" pitchFamily="18" charset="0"/>
                <a:cs typeface="Times New Roman" panose="02020603050405020304" pitchFamily="18" charset="0"/>
              </a:rPr>
              <a:t>learn's</a:t>
            </a:r>
            <a:r>
              <a:rPr lang="en-US" sz="2400" b="0" i="0" dirty="0">
                <a:solidFill>
                  <a:srgbClr val="111111"/>
                </a:solidFill>
                <a:effectLst/>
                <a:latin typeface="Times New Roman" panose="02020603050405020304" pitchFamily="18" charset="0"/>
                <a:cs typeface="Times New Roman" panose="02020603050405020304" pitchFamily="18" charset="0"/>
              </a:rPr>
              <a:t> classification report:</a:t>
            </a:r>
            <a:endParaRPr lang="en-IN" sz="2400" dirty="0">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E9C277B6-83ED-4F4A-9FCB-827ACBC34D22}"/>
              </a:ext>
            </a:extLst>
          </p:cNvPr>
          <p:cNvSpPr>
            <a:spLocks noChangeArrowheads="1"/>
          </p:cNvSpPr>
          <p:nvPr/>
        </p:nvSpPr>
        <p:spPr bwMode="auto">
          <a:xfrm>
            <a:off x="2033960" y="5666163"/>
            <a:ext cx="76671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sklearn.metrics</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classification_report</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print(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classification_report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y_test</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model.predict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X_test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942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DC97-33C5-4EE4-A4CA-9ADABB9A30EB}"/>
              </a:ext>
            </a:extLst>
          </p:cNvPr>
          <p:cNvSpPr>
            <a:spLocks noGrp="1"/>
          </p:cNvSpPr>
          <p:nvPr>
            <p:ph type="title"/>
          </p:nvPr>
        </p:nvSpPr>
        <p:spPr>
          <a:xfrm>
            <a:off x="838200" y="365125"/>
            <a:ext cx="10515600" cy="643543"/>
          </a:xfrm>
        </p:spPr>
        <p:txBody>
          <a:bodyPr>
            <a:normAutofit fontScale="90000"/>
          </a:bodyPr>
          <a:lstStyle/>
          <a:p>
            <a:pPr algn="ctr"/>
            <a:r>
              <a:rPr lang="en-US" b="1" i="0" dirty="0">
                <a:solidFill>
                  <a:srgbClr val="FF0000"/>
                </a:solidFill>
                <a:effectLst/>
                <a:latin typeface="open sans" panose="020B0606030504020204" pitchFamily="34" charset="0"/>
              </a:rPr>
              <a:t>Step 5: Improving Performance:</a:t>
            </a:r>
            <a:endParaRPr lang="en-IN" dirty="0">
              <a:solidFill>
                <a:srgbClr val="FF0000"/>
              </a:solidFill>
            </a:endParaRPr>
          </a:p>
        </p:txBody>
      </p:sp>
      <p:sp>
        <p:nvSpPr>
          <p:cNvPr id="3" name="Content Placeholder 2">
            <a:extLst>
              <a:ext uri="{FF2B5EF4-FFF2-40B4-BE49-F238E27FC236}">
                <a16:creationId xmlns:a16="http://schemas.microsoft.com/office/drawing/2014/main" id="{2B8F16E1-7147-4E7E-BCD8-557A7B0C7FDB}"/>
              </a:ext>
            </a:extLst>
          </p:cNvPr>
          <p:cNvSpPr>
            <a:spLocks noGrp="1"/>
          </p:cNvSpPr>
          <p:nvPr>
            <p:ph idx="1"/>
          </p:nvPr>
        </p:nvSpPr>
        <p:spPr>
          <a:xfrm>
            <a:off x="838200" y="1099761"/>
            <a:ext cx="10515600" cy="1266367"/>
          </a:xfrm>
        </p:spPr>
        <p:txBody>
          <a:bodyPr>
            <a:normAutofit lnSpcReduction="10000"/>
          </a:bodyPr>
          <a:lstStyle/>
          <a:p>
            <a:pPr marL="0" indent="0" algn="l">
              <a:buNone/>
            </a:pPr>
            <a:r>
              <a:rPr lang="en-US" b="0" i="0" dirty="0">
                <a:solidFill>
                  <a:srgbClr val="111111"/>
                </a:solidFill>
                <a:effectLst/>
                <a:latin typeface="open sans" panose="020B0606030504020204" pitchFamily="34" charset="0"/>
              </a:rPr>
              <a:t> </a:t>
            </a:r>
            <a:r>
              <a:rPr lang="en-US" b="1" i="0" dirty="0">
                <a:solidFill>
                  <a:srgbClr val="111111"/>
                </a:solidFill>
                <a:effectLst/>
                <a:latin typeface="open sans" panose="020B0606030504020204" pitchFamily="34" charset="0"/>
              </a:rPr>
              <a:t>Hyperparameter Tuning:</a:t>
            </a:r>
            <a:r>
              <a:rPr lang="en-US" b="0" i="0" dirty="0">
                <a:solidFill>
                  <a:srgbClr val="111111"/>
                </a:solidFill>
                <a:effectLst/>
                <a:latin typeface="open sans" panose="020B0606030504020204" pitchFamily="34" charset="0"/>
              </a:rPr>
              <a:t> </a:t>
            </a:r>
          </a:p>
          <a:p>
            <a:pPr algn="l"/>
            <a:r>
              <a:rPr lang="en-US" b="0" i="0" dirty="0">
                <a:solidFill>
                  <a:srgbClr val="111111"/>
                </a:solidFill>
                <a:effectLst/>
                <a:latin typeface="open sans" panose="020B0606030504020204" pitchFamily="34" charset="0"/>
              </a:rPr>
              <a:t>Hyperparameters are model configuration settings. Tuning them can improve performance:</a:t>
            </a:r>
          </a:p>
          <a:p>
            <a:endParaRPr lang="en-IN" dirty="0"/>
          </a:p>
        </p:txBody>
      </p:sp>
      <p:sp>
        <p:nvSpPr>
          <p:cNvPr id="5" name="Rectangle 2">
            <a:extLst>
              <a:ext uri="{FF2B5EF4-FFF2-40B4-BE49-F238E27FC236}">
                <a16:creationId xmlns:a16="http://schemas.microsoft.com/office/drawing/2014/main" id="{5D22AE25-34F8-4186-B0CC-2EC655D0FBC8}"/>
              </a:ext>
            </a:extLst>
          </p:cNvPr>
          <p:cNvSpPr>
            <a:spLocks noChangeArrowheads="1"/>
          </p:cNvSpPr>
          <p:nvPr/>
        </p:nvSpPr>
        <p:spPr bwMode="auto">
          <a:xfrm>
            <a:off x="2403835" y="2580019"/>
            <a:ext cx="5897448"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11111"/>
                </a:solidFill>
                <a:effectLst/>
                <a:latin typeface="Arial Unicode MS" panose="020B0604020202020204" pitchFamily="34" charset="-128"/>
              </a:rPr>
              <a:t>from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sklearn.model_selection</a:t>
            </a:r>
            <a:r>
              <a:rPr kumimoji="0" lang="en-US" altLang="en-US" sz="20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GridSearchCV</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11111"/>
                </a:solidFill>
                <a:effectLst/>
                <a:latin typeface="Arial Unicode MS" panose="020B0604020202020204" pitchFamily="34" charset="-128"/>
              </a:rPr>
              <a:t>params = {'C': [0.1, 1, 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grid_search</a:t>
            </a:r>
            <a:r>
              <a:rPr kumimoji="0" lang="en-US" altLang="en-US" sz="2000" b="0" i="0" u="none" strike="noStrike" cap="none" normalizeH="0" baseline="0" dirty="0">
                <a:ln>
                  <a:noFill/>
                </a:ln>
                <a:solidFill>
                  <a:srgbClr val="111111"/>
                </a:solidFill>
                <a:effectLst/>
                <a:latin typeface="Arial Unicode MS" panose="020B0604020202020204" pitchFamily="34" charset="-128"/>
              </a:rPr>
              <a:t> =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GridSearchCV</a:t>
            </a:r>
            <a:r>
              <a:rPr kumimoji="0" lang="en-US" altLang="en-US" sz="2000" b="0" i="0" u="none" strike="noStrike" cap="none" normalizeH="0" baseline="0" dirty="0">
                <a:ln>
                  <a:noFill/>
                </a:ln>
                <a:solidFill>
                  <a:srgbClr val="111111"/>
                </a:solidFill>
                <a:effectLst/>
                <a:latin typeface="Arial Unicode MS" panose="020B0604020202020204" pitchFamily="34" charset="-128"/>
              </a:rPr>
              <a:t>(model, params, cv=5)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grid_search.fit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1D2B020-751E-4635-B71C-75D05CB57D10}"/>
              </a:ext>
            </a:extLst>
          </p:cNvPr>
          <p:cNvSpPr txBox="1"/>
          <p:nvPr/>
        </p:nvSpPr>
        <p:spPr>
          <a:xfrm>
            <a:off x="992171" y="4025016"/>
            <a:ext cx="9575275" cy="369332"/>
          </a:xfrm>
          <a:prstGeom prst="rect">
            <a:avLst/>
          </a:prstGeom>
          <a:noFill/>
        </p:spPr>
        <p:txBody>
          <a:bodyPr wrap="square">
            <a:spAutoFit/>
          </a:bodyPr>
          <a:lstStyle/>
          <a:p>
            <a:r>
              <a:rPr lang="en-US" b="1" dirty="0">
                <a:solidFill>
                  <a:srgbClr val="FF0000"/>
                </a:solidFill>
                <a:latin typeface="open sans" panose="020B0606030504020204" pitchFamily="34" charset="0"/>
              </a:rPr>
              <a:t>T</a:t>
            </a:r>
            <a:r>
              <a:rPr lang="en-US" b="1" i="0" dirty="0">
                <a:solidFill>
                  <a:srgbClr val="FF0000"/>
                </a:solidFill>
                <a:effectLst/>
                <a:latin typeface="open sans" panose="020B0606030504020204" pitchFamily="34" charset="0"/>
              </a:rPr>
              <a:t>his grids over different regularization strengths to optimize model accuracy.</a:t>
            </a:r>
            <a:endParaRPr lang="en-IN" b="1" dirty="0">
              <a:solidFill>
                <a:srgbClr val="FF0000"/>
              </a:solidFill>
            </a:endParaRPr>
          </a:p>
        </p:txBody>
      </p:sp>
      <p:sp>
        <p:nvSpPr>
          <p:cNvPr id="9" name="TextBox 8">
            <a:extLst>
              <a:ext uri="{FF2B5EF4-FFF2-40B4-BE49-F238E27FC236}">
                <a16:creationId xmlns:a16="http://schemas.microsoft.com/office/drawing/2014/main" id="{E07EEC3B-A3D0-4662-A2DF-BC94328591A0}"/>
              </a:ext>
            </a:extLst>
          </p:cNvPr>
          <p:cNvSpPr txBox="1"/>
          <p:nvPr/>
        </p:nvSpPr>
        <p:spPr>
          <a:xfrm>
            <a:off x="705046" y="4394348"/>
            <a:ext cx="10781907" cy="461665"/>
          </a:xfrm>
          <a:prstGeom prst="rect">
            <a:avLst/>
          </a:prstGeom>
          <a:noFill/>
        </p:spPr>
        <p:txBody>
          <a:bodyPr wrap="square">
            <a:spAutoFit/>
          </a:bodyPr>
          <a:lstStyle/>
          <a:p>
            <a:pPr algn="l"/>
            <a:r>
              <a:rPr lang="en-US" sz="2400" b="1" i="0" dirty="0">
                <a:solidFill>
                  <a:srgbClr val="111111"/>
                </a:solidFill>
                <a:effectLst/>
                <a:latin typeface="open sans" panose="020B0606030504020204" pitchFamily="34" charset="0"/>
              </a:rPr>
              <a:t>Cross-Validation: </a:t>
            </a:r>
            <a:r>
              <a:rPr lang="en-US" b="0" i="0" dirty="0">
                <a:solidFill>
                  <a:srgbClr val="111111"/>
                </a:solidFill>
                <a:effectLst/>
                <a:latin typeface="open sans" panose="020B0606030504020204" pitchFamily="34" charset="0"/>
              </a:rPr>
              <a:t>Cross-validation provides more reliable evaluation of hyperparameters:</a:t>
            </a:r>
          </a:p>
        </p:txBody>
      </p:sp>
      <p:sp>
        <p:nvSpPr>
          <p:cNvPr id="10" name="Rectangle 3">
            <a:extLst>
              <a:ext uri="{FF2B5EF4-FFF2-40B4-BE49-F238E27FC236}">
                <a16:creationId xmlns:a16="http://schemas.microsoft.com/office/drawing/2014/main" id="{75AF38A8-0BE0-487E-9F2F-7B31788ADE04}"/>
              </a:ext>
            </a:extLst>
          </p:cNvPr>
          <p:cNvSpPr>
            <a:spLocks noChangeArrowheads="1"/>
          </p:cNvSpPr>
          <p:nvPr/>
        </p:nvSpPr>
        <p:spPr bwMode="auto">
          <a:xfrm>
            <a:off x="1058645" y="4856013"/>
            <a:ext cx="1083309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sklearn.model_selection</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cross_val_score</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cross_val_scores</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cross_val_score</a:t>
            </a:r>
            <a:r>
              <a:rPr kumimoji="0" lang="en-US" altLang="en-US" sz="2400" b="0" i="0" u="none" strike="noStrike" cap="none" normalizeH="0" baseline="0" dirty="0">
                <a:ln>
                  <a:noFill/>
                </a:ln>
                <a:solidFill>
                  <a:srgbClr val="111111"/>
                </a:solidFill>
                <a:effectLst/>
                <a:latin typeface="Arial Unicode MS" panose="020B0604020202020204" pitchFamily="34" charset="-128"/>
              </a:rPr>
              <a:t>(model,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400" b="0" i="0" u="none" strike="noStrike" cap="none" normalizeH="0" baseline="0" dirty="0">
                <a:ln>
                  <a:noFill/>
                </a:ln>
                <a:solidFill>
                  <a:srgbClr val="111111"/>
                </a:solidFill>
                <a:effectLst/>
                <a:latin typeface="Arial Unicode MS" panose="020B0604020202020204" pitchFamily="34" charset="-128"/>
              </a:rPr>
              <a:t>, cv=5)</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70D7F2BB-4585-4A90-B74A-C346F7433F03}"/>
              </a:ext>
            </a:extLst>
          </p:cNvPr>
          <p:cNvSpPr txBox="1"/>
          <p:nvPr/>
        </p:nvSpPr>
        <p:spPr>
          <a:xfrm>
            <a:off x="838199" y="5839345"/>
            <a:ext cx="9861223" cy="369332"/>
          </a:xfrm>
          <a:prstGeom prst="rect">
            <a:avLst/>
          </a:prstGeom>
          <a:noFill/>
        </p:spPr>
        <p:txBody>
          <a:bodyPr wrap="square">
            <a:spAutoFit/>
          </a:bodyPr>
          <a:lstStyle/>
          <a:p>
            <a:r>
              <a:rPr lang="en-US" b="1" i="0" dirty="0">
                <a:solidFill>
                  <a:srgbClr val="FF0000"/>
                </a:solidFill>
                <a:effectLst/>
                <a:latin typeface="open sans" panose="020B0606030504020204" pitchFamily="34" charset="0"/>
              </a:rPr>
              <a:t>It splits the data into 5 folds and evaluates performance on each.</a:t>
            </a:r>
            <a:endParaRPr lang="en-IN" b="1" dirty="0">
              <a:solidFill>
                <a:srgbClr val="FF0000"/>
              </a:solidFill>
            </a:endParaRPr>
          </a:p>
        </p:txBody>
      </p:sp>
    </p:spTree>
    <p:extLst>
      <p:ext uri="{BB962C8B-B14F-4D97-AF65-F5344CB8AC3E}">
        <p14:creationId xmlns:p14="http://schemas.microsoft.com/office/powerpoint/2010/main" val="2414635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1311-05B1-438F-85F5-773A43C68E95}"/>
              </a:ext>
            </a:extLst>
          </p:cNvPr>
          <p:cNvSpPr>
            <a:spLocks noGrp="1"/>
          </p:cNvSpPr>
          <p:nvPr>
            <p:ph type="title"/>
          </p:nvPr>
        </p:nvSpPr>
        <p:spPr>
          <a:xfrm>
            <a:off x="838200" y="365125"/>
            <a:ext cx="10515600" cy="577555"/>
          </a:xfrm>
        </p:spPr>
        <p:txBody>
          <a:bodyPr>
            <a:normAutofit/>
          </a:bodyPr>
          <a:lstStyle/>
          <a:p>
            <a:pPr algn="ctr"/>
            <a:r>
              <a:rPr lang="en-IN" sz="3200" b="1" i="0" u="none" strike="noStrike" baseline="0" dirty="0">
                <a:solidFill>
                  <a:srgbClr val="FF0000"/>
                </a:solidFill>
                <a:latin typeface="Verdana" panose="020B0604030504040204" pitchFamily="34" charset="0"/>
              </a:rPr>
              <a:t>Perceptron Classifier:</a:t>
            </a:r>
            <a:endParaRPr lang="en-IN" sz="3200" b="1" dirty="0">
              <a:solidFill>
                <a:srgbClr val="FF0000"/>
              </a:solidFill>
            </a:endParaRPr>
          </a:p>
        </p:txBody>
      </p:sp>
      <p:sp>
        <p:nvSpPr>
          <p:cNvPr id="3" name="Content Placeholder 2">
            <a:extLst>
              <a:ext uri="{FF2B5EF4-FFF2-40B4-BE49-F238E27FC236}">
                <a16:creationId xmlns:a16="http://schemas.microsoft.com/office/drawing/2014/main" id="{DBD7A2B6-F26D-4B8B-8B9B-0D87A0995E49}"/>
              </a:ext>
            </a:extLst>
          </p:cNvPr>
          <p:cNvSpPr>
            <a:spLocks noGrp="1"/>
          </p:cNvSpPr>
          <p:nvPr>
            <p:ph idx="1"/>
          </p:nvPr>
        </p:nvSpPr>
        <p:spPr>
          <a:xfrm>
            <a:off x="772212" y="1149636"/>
            <a:ext cx="10515600" cy="4351338"/>
          </a:xfrm>
        </p:spPr>
        <p:txBody>
          <a:bodyPr/>
          <a:lstStyle/>
          <a:p>
            <a:pPr algn="just"/>
            <a:r>
              <a:rPr lang="en-US" dirty="0"/>
              <a:t>Perceptron is Machine Learning algorithm for supervised learning of various binary classification tasks. </a:t>
            </a:r>
          </a:p>
          <a:p>
            <a:pPr algn="just"/>
            <a:r>
              <a:rPr lang="en-US" dirty="0"/>
              <a:t>Perceptron model is also treated as one of the best and simplest types of Artificial Neural networks. </a:t>
            </a:r>
          </a:p>
          <a:p>
            <a:pPr algn="just"/>
            <a:r>
              <a:rPr lang="en-US" dirty="0"/>
              <a:t>However, it is a supervised learning algorithm of binary classifiers. Hence, we can consider it as a single-layer neural network with four main parameters, i.e., input values, weights and Bias, net sum, and an activation function.</a:t>
            </a:r>
            <a:endParaRPr lang="en-IN" dirty="0"/>
          </a:p>
        </p:txBody>
      </p:sp>
    </p:spTree>
    <p:extLst>
      <p:ext uri="{BB962C8B-B14F-4D97-AF65-F5344CB8AC3E}">
        <p14:creationId xmlns:p14="http://schemas.microsoft.com/office/powerpoint/2010/main" val="754639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B4E7-966D-416C-A8C8-1D4281394DA7}"/>
              </a:ext>
            </a:extLst>
          </p:cNvPr>
          <p:cNvSpPr>
            <a:spLocks noGrp="1"/>
          </p:cNvSpPr>
          <p:nvPr>
            <p:ph type="title"/>
          </p:nvPr>
        </p:nvSpPr>
        <p:spPr/>
        <p:txBody>
          <a:bodyPr/>
          <a:lstStyle/>
          <a:p>
            <a:pPr algn="ctr"/>
            <a:r>
              <a:rPr lang="en-IN" b="1" dirty="0">
                <a:solidFill>
                  <a:srgbClr val="FF0000"/>
                </a:solidFill>
              </a:rPr>
              <a:t>Basic Components of Perceptron</a:t>
            </a:r>
          </a:p>
        </p:txBody>
      </p:sp>
      <p:pic>
        <p:nvPicPr>
          <p:cNvPr id="1026" name="Picture 2" descr="Perceptron in Machine Learning">
            <a:extLst>
              <a:ext uri="{FF2B5EF4-FFF2-40B4-BE49-F238E27FC236}">
                <a16:creationId xmlns:a16="http://schemas.microsoft.com/office/drawing/2014/main" id="{86781A4D-C25D-422E-BB4D-C2BF525518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6625" y="2572544"/>
            <a:ext cx="5238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1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250DC9-DF19-49DD-AC61-8E7AF585B59D}"/>
              </a:ext>
            </a:extLst>
          </p:cNvPr>
          <p:cNvSpPr txBox="1"/>
          <p:nvPr/>
        </p:nvSpPr>
        <p:spPr>
          <a:xfrm>
            <a:off x="1046375" y="669303"/>
            <a:ext cx="10407192" cy="5262979"/>
          </a:xfrm>
          <a:prstGeom prst="rect">
            <a:avLst/>
          </a:prstGeom>
          <a:noFill/>
        </p:spPr>
        <p:txBody>
          <a:bodyPr wrap="square">
            <a:spAutoFit/>
          </a:bodyPr>
          <a:lstStyle/>
          <a:p>
            <a:pPr algn="just"/>
            <a:r>
              <a:rPr lang="en-IN" sz="2400" dirty="0">
                <a:solidFill>
                  <a:srgbClr val="FF0000"/>
                </a:solidFill>
              </a:rPr>
              <a:t>Input Nodes or Input Layer:</a:t>
            </a:r>
          </a:p>
          <a:p>
            <a:pPr algn="just"/>
            <a:r>
              <a:rPr lang="en-IN" sz="2400" dirty="0"/>
              <a:t>This is the primary component of Perceptron which accepts the initial data into the system for further processing. Each input node contains a real numerical value.</a:t>
            </a:r>
          </a:p>
          <a:p>
            <a:pPr algn="just"/>
            <a:endParaRPr lang="en-IN" sz="2400" dirty="0"/>
          </a:p>
          <a:p>
            <a:pPr algn="just"/>
            <a:r>
              <a:rPr lang="en-IN" sz="2400" dirty="0">
                <a:solidFill>
                  <a:srgbClr val="FF0000"/>
                </a:solidFill>
              </a:rPr>
              <a:t>Weight and Bias:</a:t>
            </a:r>
          </a:p>
          <a:p>
            <a:pPr algn="just"/>
            <a:r>
              <a:rPr lang="en-IN" sz="2400" dirty="0"/>
              <a:t>Weight parameter represents the strength of the connection between units. This is another most important parameter of Perceptron components. Weight is directly proportional to the strength of the associated input neuron in deciding the output. Further, Bias can be considered as the line of intercept in a linear equation.</a:t>
            </a:r>
          </a:p>
          <a:p>
            <a:pPr algn="just"/>
            <a:endParaRPr lang="en-IN" sz="2400" dirty="0"/>
          </a:p>
          <a:p>
            <a:pPr algn="just"/>
            <a:r>
              <a:rPr lang="en-IN" sz="2400" dirty="0">
                <a:solidFill>
                  <a:srgbClr val="FF0000"/>
                </a:solidFill>
              </a:rPr>
              <a:t>Activation Function:</a:t>
            </a:r>
          </a:p>
          <a:p>
            <a:pPr algn="just"/>
            <a:r>
              <a:rPr lang="en-IN" sz="2400" dirty="0"/>
              <a:t>These are the final and important components that help to determine whether the neuron will fire or not. Activation Function can be considered primarily as a step function.</a:t>
            </a:r>
          </a:p>
        </p:txBody>
      </p:sp>
    </p:spTree>
    <p:extLst>
      <p:ext uri="{BB962C8B-B14F-4D97-AF65-F5344CB8AC3E}">
        <p14:creationId xmlns:p14="http://schemas.microsoft.com/office/powerpoint/2010/main" val="58243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4305" y="293115"/>
            <a:ext cx="4074795" cy="629285"/>
          </a:xfrm>
          <a:prstGeom prst="rect">
            <a:avLst/>
          </a:prstGeom>
        </p:spPr>
        <p:txBody>
          <a:bodyPr vert="horz" wrap="square" lIns="0" tIns="13970" rIns="0" bIns="0" rtlCol="0" anchor="ctr">
            <a:spAutoFit/>
          </a:bodyPr>
          <a:lstStyle/>
          <a:p>
            <a:pPr marL="12700">
              <a:lnSpc>
                <a:spcPct val="100000"/>
              </a:lnSpc>
              <a:spcBef>
                <a:spcPts val="110"/>
              </a:spcBef>
            </a:pPr>
            <a:r>
              <a:rPr sz="3950" u="heavy" spc="-15" dirty="0">
                <a:solidFill>
                  <a:srgbClr val="000000"/>
                </a:solidFill>
                <a:uFill>
                  <a:solidFill>
                    <a:srgbClr val="000000"/>
                  </a:solidFill>
                </a:uFill>
              </a:rPr>
              <a:t>Activation</a:t>
            </a:r>
            <a:r>
              <a:rPr sz="3950" u="heavy" spc="-25" dirty="0">
                <a:solidFill>
                  <a:srgbClr val="000000"/>
                </a:solidFill>
                <a:uFill>
                  <a:solidFill>
                    <a:srgbClr val="000000"/>
                  </a:solidFill>
                </a:uFill>
              </a:rPr>
              <a:t> </a:t>
            </a:r>
            <a:r>
              <a:rPr sz="3950" u="heavy" spc="-5" dirty="0">
                <a:solidFill>
                  <a:srgbClr val="000000"/>
                </a:solidFill>
                <a:uFill>
                  <a:solidFill>
                    <a:srgbClr val="000000"/>
                  </a:solidFill>
                </a:uFill>
              </a:rPr>
              <a:t>Function</a:t>
            </a:r>
            <a:endParaRPr sz="3950"/>
          </a:p>
        </p:txBody>
      </p:sp>
      <p:sp>
        <p:nvSpPr>
          <p:cNvPr id="3" name="object 3"/>
          <p:cNvSpPr txBox="1"/>
          <p:nvPr/>
        </p:nvSpPr>
        <p:spPr>
          <a:xfrm>
            <a:off x="2099916" y="1076992"/>
            <a:ext cx="7943215" cy="3195320"/>
          </a:xfrm>
          <a:prstGeom prst="rect">
            <a:avLst/>
          </a:prstGeom>
        </p:spPr>
        <p:txBody>
          <a:bodyPr vert="horz" wrap="square" lIns="0" tIns="73660" rIns="0" bIns="0" rtlCol="0">
            <a:spAutoFit/>
          </a:bodyPr>
          <a:lstStyle/>
          <a:p>
            <a:pPr marL="309880" indent="-297815">
              <a:spcBef>
                <a:spcPts val="580"/>
              </a:spcBef>
              <a:buFont typeface="Arial MT"/>
              <a:buChar char="•"/>
              <a:tabLst>
                <a:tab pos="309245" algn="l"/>
                <a:tab pos="310515" algn="l"/>
              </a:tabLst>
            </a:pPr>
            <a:r>
              <a:rPr sz="2400" spc="-15" dirty="0">
                <a:latin typeface="Calibri"/>
                <a:cs typeface="Calibri"/>
              </a:rPr>
              <a:t>Here</a:t>
            </a:r>
            <a:r>
              <a:rPr sz="2400" spc="-10" dirty="0">
                <a:latin typeface="Calibri"/>
                <a:cs typeface="Calibri"/>
              </a:rPr>
              <a:t> </a:t>
            </a:r>
            <a:r>
              <a:rPr sz="2400" spc="-5" dirty="0">
                <a:latin typeface="Calibri"/>
                <a:cs typeface="Calibri"/>
              </a:rPr>
              <a:t>the</a:t>
            </a:r>
            <a:r>
              <a:rPr sz="2400" spc="10" dirty="0">
                <a:solidFill>
                  <a:srgbClr val="0000FF"/>
                </a:solidFill>
                <a:latin typeface="Calibri"/>
                <a:cs typeface="Calibri"/>
              </a:rPr>
              <a:t> </a:t>
            </a:r>
            <a:r>
              <a:rPr sz="2400" u="heavy" spc="-10" dirty="0">
                <a:solidFill>
                  <a:srgbClr val="0000FF"/>
                </a:solidFill>
                <a:uFill>
                  <a:solidFill>
                    <a:srgbClr val="0000FF"/>
                  </a:solidFill>
                </a:uFill>
                <a:latin typeface="Calibri"/>
                <a:cs typeface="Calibri"/>
                <a:hlinkClick r:id="rId2"/>
              </a:rPr>
              <a:t>activation </a:t>
            </a:r>
            <a:r>
              <a:rPr sz="2400" u="heavy" spc="-5" dirty="0">
                <a:solidFill>
                  <a:srgbClr val="0000FF"/>
                </a:solidFill>
                <a:uFill>
                  <a:solidFill>
                    <a:srgbClr val="0000FF"/>
                  </a:solidFill>
                </a:uFill>
                <a:latin typeface="Calibri"/>
                <a:cs typeface="Calibri"/>
                <a:hlinkClick r:id="rId2"/>
              </a:rPr>
              <a:t>function</a:t>
            </a:r>
            <a:r>
              <a:rPr sz="2400" spc="15" dirty="0">
                <a:solidFill>
                  <a:srgbClr val="0000FF"/>
                </a:solidFill>
                <a:latin typeface="Calibri"/>
                <a:cs typeface="Calibri"/>
                <a:hlinkClick r:id="rId2"/>
              </a:rPr>
              <a:t> </a:t>
            </a:r>
            <a:r>
              <a:rPr sz="2400" spc="-5" dirty="0">
                <a:latin typeface="Calibri"/>
                <a:cs typeface="Calibri"/>
              </a:rPr>
              <a:t>used</a:t>
            </a:r>
            <a:r>
              <a:rPr sz="2400" spc="-10" dirty="0">
                <a:latin typeface="Calibri"/>
                <a:cs typeface="Calibri"/>
              </a:rPr>
              <a:t> </a:t>
            </a:r>
            <a:r>
              <a:rPr sz="2400" spc="-5" dirty="0">
                <a:latin typeface="Calibri"/>
                <a:cs typeface="Calibri"/>
              </a:rPr>
              <a:t>is the</a:t>
            </a:r>
            <a:r>
              <a:rPr sz="2400" spc="20" dirty="0">
                <a:latin typeface="Calibri"/>
                <a:cs typeface="Calibri"/>
              </a:rPr>
              <a:t> </a:t>
            </a:r>
            <a:r>
              <a:rPr sz="2400" i="1" spc="-20" dirty="0">
                <a:latin typeface="Calibri"/>
                <a:cs typeface="Calibri"/>
              </a:rPr>
              <a:t>step</a:t>
            </a:r>
            <a:r>
              <a:rPr sz="2400" i="1" spc="-10" dirty="0">
                <a:latin typeface="Calibri"/>
                <a:cs typeface="Calibri"/>
              </a:rPr>
              <a:t> </a:t>
            </a:r>
            <a:r>
              <a:rPr sz="2400" i="1" spc="-5" dirty="0">
                <a:latin typeface="Calibri"/>
                <a:cs typeface="Calibri"/>
              </a:rPr>
              <a:t>function.</a:t>
            </a:r>
            <a:endParaRPr sz="2400">
              <a:latin typeface="Calibri"/>
              <a:cs typeface="Calibri"/>
            </a:endParaRPr>
          </a:p>
          <a:p>
            <a:pPr marL="309880" marR="5080" indent="-297815">
              <a:spcBef>
                <a:spcPts val="480"/>
              </a:spcBef>
              <a:buFont typeface="Arial MT"/>
              <a:buChar char="•"/>
              <a:tabLst>
                <a:tab pos="309245" algn="l"/>
                <a:tab pos="310515" algn="l"/>
              </a:tabLst>
            </a:pPr>
            <a:r>
              <a:rPr sz="2400" spc="-5" dirty="0">
                <a:latin typeface="Calibri"/>
                <a:cs typeface="Calibri"/>
              </a:rPr>
              <a:t>It</a:t>
            </a:r>
            <a:r>
              <a:rPr sz="2400" spc="-10" dirty="0">
                <a:latin typeface="Calibri"/>
                <a:cs typeface="Calibri"/>
              </a:rPr>
              <a:t> </a:t>
            </a:r>
            <a:r>
              <a:rPr sz="2400" spc="-5" dirty="0">
                <a:latin typeface="Calibri"/>
                <a:cs typeface="Calibri"/>
              </a:rPr>
              <a:t>sees if the </a:t>
            </a:r>
            <a:r>
              <a:rPr sz="2400" spc="-10" dirty="0">
                <a:latin typeface="Calibri"/>
                <a:cs typeface="Calibri"/>
              </a:rPr>
              <a:t>summation</a:t>
            </a:r>
            <a:r>
              <a:rPr sz="2400" spc="-5" dirty="0">
                <a:latin typeface="Calibri"/>
                <a:cs typeface="Calibri"/>
              </a:rPr>
              <a:t> is </a:t>
            </a:r>
            <a:r>
              <a:rPr sz="2400" spc="-15" dirty="0">
                <a:latin typeface="Calibri"/>
                <a:cs typeface="Calibri"/>
              </a:rPr>
              <a:t>more</a:t>
            </a:r>
            <a:r>
              <a:rPr sz="2400" spc="-5" dirty="0">
                <a:latin typeface="Calibri"/>
                <a:cs typeface="Calibri"/>
              </a:rPr>
              <a:t> than equal </a:t>
            </a:r>
            <a:r>
              <a:rPr sz="2400" spc="-15" dirty="0">
                <a:latin typeface="Calibri"/>
                <a:cs typeface="Calibri"/>
              </a:rPr>
              <a:t>to</a:t>
            </a:r>
            <a:r>
              <a:rPr sz="2400" spc="-5" dirty="0">
                <a:latin typeface="Calibri"/>
                <a:cs typeface="Calibri"/>
              </a:rPr>
              <a:t> </a:t>
            </a:r>
            <a:r>
              <a:rPr sz="2400" spc="-10" dirty="0">
                <a:latin typeface="Calibri"/>
                <a:cs typeface="Calibri"/>
              </a:rPr>
              <a:t>calculated </a:t>
            </a:r>
            <a:r>
              <a:rPr sz="2400" spc="-5" dirty="0">
                <a:latin typeface="Calibri"/>
                <a:cs typeface="Calibri"/>
              </a:rPr>
              <a:t> </a:t>
            </a:r>
            <a:r>
              <a:rPr sz="2400" spc="-10" dirty="0">
                <a:latin typeface="Calibri"/>
                <a:cs typeface="Calibri"/>
              </a:rPr>
              <a:t>Threshold value</a:t>
            </a:r>
            <a:r>
              <a:rPr sz="2400" spc="-5" dirty="0">
                <a:latin typeface="Calibri"/>
                <a:cs typeface="Calibri"/>
              </a:rPr>
              <a:t> </a:t>
            </a:r>
            <a:r>
              <a:rPr sz="2400" dirty="0">
                <a:latin typeface="Calibri"/>
                <a:cs typeface="Calibri"/>
              </a:rPr>
              <a:t>,</a:t>
            </a:r>
            <a:r>
              <a:rPr sz="2400" spc="-10" dirty="0">
                <a:latin typeface="Calibri"/>
                <a:cs typeface="Calibri"/>
              </a:rPr>
              <a:t> </a:t>
            </a:r>
            <a:r>
              <a:rPr sz="2400" spc="-5" dirty="0">
                <a:latin typeface="Calibri"/>
                <a:cs typeface="Calibri"/>
              </a:rPr>
              <a:t>if </a:t>
            </a:r>
            <a:r>
              <a:rPr sz="2400" spc="-15" dirty="0">
                <a:latin typeface="Calibri"/>
                <a:cs typeface="Calibri"/>
              </a:rPr>
              <a:t>yes</a:t>
            </a:r>
            <a:r>
              <a:rPr sz="2400" spc="-10" dirty="0">
                <a:latin typeface="Calibri"/>
                <a:cs typeface="Calibri"/>
              </a:rPr>
              <a:t> </a:t>
            </a:r>
            <a:r>
              <a:rPr sz="2400" spc="-5" dirty="0">
                <a:latin typeface="Calibri"/>
                <a:cs typeface="Calibri"/>
              </a:rPr>
              <a:t>then </a:t>
            </a:r>
            <a:r>
              <a:rPr sz="2400" spc="-10" dirty="0">
                <a:latin typeface="Calibri"/>
                <a:cs typeface="Calibri"/>
              </a:rPr>
              <a:t>neuron </a:t>
            </a:r>
            <a:r>
              <a:rPr sz="2400" spc="-5" dirty="0">
                <a:latin typeface="Calibri"/>
                <a:cs typeface="Calibri"/>
              </a:rPr>
              <a:t>should </a:t>
            </a:r>
            <a:r>
              <a:rPr sz="2400" spc="-15" dirty="0">
                <a:latin typeface="Calibri"/>
                <a:cs typeface="Calibri"/>
              </a:rPr>
              <a:t>fire</a:t>
            </a:r>
            <a:r>
              <a:rPr sz="2400" spc="-5" dirty="0">
                <a:latin typeface="Calibri"/>
                <a:cs typeface="Calibri"/>
              </a:rPr>
              <a:t> (i.e.</a:t>
            </a:r>
            <a:r>
              <a:rPr sz="2400" spc="-10" dirty="0">
                <a:latin typeface="Calibri"/>
                <a:cs typeface="Calibri"/>
              </a:rPr>
              <a:t> </a:t>
            </a:r>
            <a:r>
              <a:rPr sz="2400" spc="-5" dirty="0">
                <a:latin typeface="Calibri"/>
                <a:cs typeface="Calibri"/>
              </a:rPr>
              <a:t>output =1</a:t>
            </a:r>
            <a:endParaRPr sz="2400">
              <a:latin typeface="Calibri"/>
              <a:cs typeface="Calibri"/>
            </a:endParaRPr>
          </a:p>
          <a:p>
            <a:pPr marL="309880"/>
            <a:r>
              <a:rPr sz="2400" dirty="0">
                <a:latin typeface="Calibri"/>
                <a:cs typeface="Calibri"/>
              </a:rPr>
              <a:t>)</a:t>
            </a:r>
            <a:r>
              <a:rPr sz="2400" spc="-10" dirty="0">
                <a:latin typeface="Calibri"/>
                <a:cs typeface="Calibri"/>
              </a:rPr>
              <a:t> </a:t>
            </a:r>
            <a:r>
              <a:rPr sz="2400" spc="-5" dirty="0">
                <a:latin typeface="Calibri"/>
                <a:cs typeface="Calibri"/>
              </a:rPr>
              <a:t>if</a:t>
            </a:r>
            <a:r>
              <a:rPr sz="2400" spc="-10" dirty="0">
                <a:latin typeface="Calibri"/>
                <a:cs typeface="Calibri"/>
              </a:rPr>
              <a:t> </a:t>
            </a:r>
            <a:r>
              <a:rPr sz="2400" spc="-5" dirty="0">
                <a:latin typeface="Calibri"/>
                <a:cs typeface="Calibri"/>
              </a:rPr>
              <a:t>not</a:t>
            </a:r>
            <a:r>
              <a:rPr sz="2400" spc="-10" dirty="0">
                <a:latin typeface="Calibri"/>
                <a:cs typeface="Calibri"/>
              </a:rPr>
              <a:t> </a:t>
            </a:r>
            <a:r>
              <a:rPr sz="2400" spc="-5" dirty="0">
                <a:latin typeface="Calibri"/>
                <a:cs typeface="Calibri"/>
              </a:rPr>
              <a:t>the</a:t>
            </a:r>
            <a:r>
              <a:rPr sz="2400" spc="-10" dirty="0">
                <a:latin typeface="Calibri"/>
                <a:cs typeface="Calibri"/>
              </a:rPr>
              <a:t> neuron </a:t>
            </a:r>
            <a:r>
              <a:rPr sz="2400" spc="-5" dirty="0">
                <a:latin typeface="Calibri"/>
                <a:cs typeface="Calibri"/>
              </a:rPr>
              <a:t>should</a:t>
            </a:r>
            <a:r>
              <a:rPr sz="2400" spc="-10" dirty="0">
                <a:latin typeface="Calibri"/>
                <a:cs typeface="Calibri"/>
              </a:rPr>
              <a:t> </a:t>
            </a:r>
            <a:r>
              <a:rPr sz="2400" spc="-5" dirty="0">
                <a:latin typeface="Calibri"/>
                <a:cs typeface="Calibri"/>
              </a:rPr>
              <a:t>not</a:t>
            </a:r>
            <a:r>
              <a:rPr sz="2400" spc="-10" dirty="0">
                <a:latin typeface="Calibri"/>
                <a:cs typeface="Calibri"/>
              </a:rPr>
              <a:t> </a:t>
            </a:r>
            <a:r>
              <a:rPr sz="2400" spc="-15" dirty="0">
                <a:latin typeface="Calibri"/>
                <a:cs typeface="Calibri"/>
              </a:rPr>
              <a:t>fire</a:t>
            </a:r>
            <a:r>
              <a:rPr sz="2400" spc="-5" dirty="0">
                <a:latin typeface="Calibri"/>
                <a:cs typeface="Calibri"/>
              </a:rPr>
              <a:t> (i.e.</a:t>
            </a:r>
            <a:r>
              <a:rPr sz="2400" spc="-10" dirty="0">
                <a:latin typeface="Calibri"/>
                <a:cs typeface="Calibri"/>
              </a:rPr>
              <a:t> </a:t>
            </a:r>
            <a:r>
              <a:rPr sz="2400" spc="-5" dirty="0">
                <a:latin typeface="Calibri"/>
                <a:cs typeface="Calibri"/>
              </a:rPr>
              <a:t>output</a:t>
            </a:r>
            <a:r>
              <a:rPr sz="2400" spc="-10" dirty="0">
                <a:latin typeface="Calibri"/>
                <a:cs typeface="Calibri"/>
              </a:rPr>
              <a:t> </a:t>
            </a:r>
            <a:r>
              <a:rPr sz="2400" spc="-5" dirty="0">
                <a:latin typeface="Calibri"/>
                <a:cs typeface="Calibri"/>
              </a:rPr>
              <a:t>=0).</a:t>
            </a:r>
            <a:endParaRPr sz="2400">
              <a:latin typeface="Calibri"/>
              <a:cs typeface="Calibri"/>
            </a:endParaRPr>
          </a:p>
          <a:p>
            <a:pPr marL="309880" indent="-297815">
              <a:spcBef>
                <a:spcPts val="480"/>
              </a:spcBef>
              <a:buFont typeface="Arial"/>
              <a:buChar char="•"/>
              <a:tabLst>
                <a:tab pos="309245" algn="l"/>
                <a:tab pos="310515" algn="l"/>
              </a:tabLst>
            </a:pPr>
            <a:r>
              <a:rPr sz="2400" i="1" spc="-5" dirty="0">
                <a:latin typeface="Calibri"/>
                <a:cs typeface="Calibri"/>
              </a:rPr>
              <a:t>Neuron</a:t>
            </a:r>
            <a:r>
              <a:rPr sz="2400" i="1" spc="-20" dirty="0">
                <a:latin typeface="Calibri"/>
                <a:cs typeface="Calibri"/>
              </a:rPr>
              <a:t> </a:t>
            </a:r>
            <a:r>
              <a:rPr sz="2400" i="1" spc="-5" dirty="0">
                <a:latin typeface="Calibri"/>
                <a:cs typeface="Calibri"/>
              </a:rPr>
              <a:t>fires</a:t>
            </a:r>
            <a:r>
              <a:rPr sz="2400" spc="-5" dirty="0">
                <a:latin typeface="Calibri"/>
                <a:cs typeface="Calibri"/>
              </a:rPr>
              <a:t>:</a:t>
            </a:r>
            <a:r>
              <a:rPr sz="2400" spc="-15" dirty="0">
                <a:latin typeface="Calibri"/>
                <a:cs typeface="Calibri"/>
              </a:rPr>
              <a:t> </a:t>
            </a:r>
            <a:r>
              <a:rPr sz="2400" spc="-5" dirty="0">
                <a:latin typeface="Calibri"/>
                <a:cs typeface="Calibri"/>
              </a:rPr>
              <a:t>Output</a:t>
            </a:r>
            <a:r>
              <a:rPr sz="2400" spc="-15" dirty="0">
                <a:latin typeface="Calibri"/>
                <a:cs typeface="Calibri"/>
              </a:rPr>
              <a:t> </a:t>
            </a:r>
            <a:r>
              <a:rPr sz="2400" spc="-5" dirty="0">
                <a:latin typeface="Calibri"/>
                <a:cs typeface="Calibri"/>
              </a:rPr>
              <a:t>=1</a:t>
            </a:r>
            <a:r>
              <a:rPr sz="2400" spc="-15" dirty="0">
                <a:latin typeface="Calibri"/>
                <a:cs typeface="Calibri"/>
              </a:rPr>
              <a:t> </a:t>
            </a:r>
            <a:r>
              <a:rPr sz="2400" dirty="0">
                <a:latin typeface="Calibri"/>
                <a:cs typeface="Calibri"/>
              </a:rPr>
              <a:t>,</a:t>
            </a:r>
            <a:endParaRPr sz="2400">
              <a:latin typeface="Calibri"/>
              <a:cs typeface="Calibri"/>
            </a:endParaRPr>
          </a:p>
          <a:p>
            <a:pPr marL="309880"/>
            <a:r>
              <a:rPr sz="2400" spc="-5" dirty="0">
                <a:latin typeface="Calibri"/>
                <a:cs typeface="Calibri"/>
              </a:rPr>
              <a:t>if</a:t>
            </a:r>
            <a:r>
              <a:rPr sz="2400" spc="-20" dirty="0">
                <a:latin typeface="Calibri"/>
                <a:cs typeface="Calibri"/>
              </a:rPr>
              <a:t> </a:t>
            </a:r>
            <a:r>
              <a:rPr sz="2400" i="1" spc="-10" dirty="0">
                <a:latin typeface="Calibri"/>
                <a:cs typeface="Calibri"/>
              </a:rPr>
              <a:t>Summation(Inputs*Weights)</a:t>
            </a:r>
            <a:r>
              <a:rPr sz="2400" i="1" spc="-5" dirty="0">
                <a:latin typeface="Calibri"/>
                <a:cs typeface="Calibri"/>
              </a:rPr>
              <a:t> </a:t>
            </a:r>
            <a:r>
              <a:rPr sz="2400" spc="-5" dirty="0">
                <a:latin typeface="Calibri"/>
                <a:cs typeface="Calibri"/>
              </a:rPr>
              <a:t>&gt;=</a:t>
            </a:r>
            <a:r>
              <a:rPr sz="2400" spc="-20" dirty="0">
                <a:latin typeface="Calibri"/>
                <a:cs typeface="Calibri"/>
              </a:rPr>
              <a:t> </a:t>
            </a:r>
            <a:r>
              <a:rPr sz="2400" i="1" spc="-5" dirty="0">
                <a:latin typeface="Calibri"/>
                <a:cs typeface="Calibri"/>
              </a:rPr>
              <a:t>Threshold</a:t>
            </a:r>
            <a:endParaRPr sz="2400">
              <a:latin typeface="Calibri"/>
              <a:cs typeface="Calibri"/>
            </a:endParaRPr>
          </a:p>
          <a:p>
            <a:pPr marL="309880" marR="2499995" indent="-297815">
              <a:spcBef>
                <a:spcPts val="480"/>
              </a:spcBef>
              <a:buFont typeface="Arial"/>
              <a:buChar char="•"/>
              <a:tabLst>
                <a:tab pos="309245" algn="l"/>
                <a:tab pos="310515" algn="l"/>
                <a:tab pos="3982720" algn="l"/>
              </a:tabLst>
            </a:pPr>
            <a:r>
              <a:rPr sz="2400" i="1" spc="-5" dirty="0">
                <a:latin typeface="Calibri"/>
                <a:cs typeface="Calibri"/>
              </a:rPr>
              <a:t>Neuron does not </a:t>
            </a:r>
            <a:r>
              <a:rPr sz="2400" i="1" dirty="0">
                <a:latin typeface="Calibri"/>
                <a:cs typeface="Calibri"/>
              </a:rPr>
              <a:t>fire</a:t>
            </a:r>
            <a:r>
              <a:rPr sz="2400" dirty="0">
                <a:latin typeface="Calibri"/>
                <a:cs typeface="Calibri"/>
              </a:rPr>
              <a:t>: </a:t>
            </a:r>
            <a:r>
              <a:rPr sz="2400" spc="-5" dirty="0">
                <a:latin typeface="Calibri"/>
                <a:cs typeface="Calibri"/>
              </a:rPr>
              <a:t>Output =0 </a:t>
            </a:r>
            <a:r>
              <a:rPr sz="2400" dirty="0">
                <a:latin typeface="Calibri"/>
                <a:cs typeface="Calibri"/>
              </a:rPr>
              <a:t>, </a:t>
            </a:r>
            <a:r>
              <a:rPr sz="2400" spc="-5" dirty="0">
                <a:latin typeface="Calibri"/>
                <a:cs typeface="Calibri"/>
              </a:rPr>
              <a:t>if </a:t>
            </a:r>
            <a:r>
              <a:rPr sz="2400" dirty="0">
                <a:latin typeface="Calibri"/>
                <a:cs typeface="Calibri"/>
              </a:rPr>
              <a:t> </a:t>
            </a:r>
            <a:r>
              <a:rPr sz="2400" spc="-10" dirty="0">
                <a:latin typeface="Calibri"/>
                <a:cs typeface="Calibri"/>
              </a:rPr>
              <a:t>Summation(Inputs*Weights)	</a:t>
            </a:r>
            <a:r>
              <a:rPr sz="2400" dirty="0">
                <a:latin typeface="Calibri"/>
                <a:cs typeface="Calibri"/>
              </a:rPr>
              <a:t>&lt;</a:t>
            </a:r>
            <a:r>
              <a:rPr sz="2400" spc="-85" dirty="0">
                <a:latin typeface="Calibri"/>
                <a:cs typeface="Calibri"/>
              </a:rPr>
              <a:t> </a:t>
            </a:r>
            <a:r>
              <a:rPr sz="2400" spc="-10" dirty="0">
                <a:latin typeface="Calibri"/>
                <a:cs typeface="Calibri"/>
              </a:rPr>
              <a:t>Threshold</a:t>
            </a:r>
            <a:endParaRPr sz="24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02DA-2B95-42FE-A542-6B66BDAAD1A6}"/>
              </a:ext>
            </a:extLst>
          </p:cNvPr>
          <p:cNvSpPr>
            <a:spLocks noGrp="1"/>
          </p:cNvSpPr>
          <p:nvPr>
            <p:ph type="title"/>
          </p:nvPr>
        </p:nvSpPr>
        <p:spPr/>
        <p:txBody>
          <a:bodyPr/>
          <a:lstStyle/>
          <a:p>
            <a:pPr algn="ctr"/>
            <a:r>
              <a:rPr lang="en-IN" b="0" i="0" dirty="0">
                <a:solidFill>
                  <a:srgbClr val="FF0000"/>
                </a:solidFill>
                <a:effectLst/>
                <a:latin typeface="inter-regular"/>
              </a:rPr>
              <a:t>Types of Activation functions:</a:t>
            </a:r>
            <a:endParaRPr lang="en-IN" dirty="0">
              <a:solidFill>
                <a:srgbClr val="FF0000"/>
              </a:solidFill>
            </a:endParaRPr>
          </a:p>
        </p:txBody>
      </p:sp>
      <p:sp>
        <p:nvSpPr>
          <p:cNvPr id="3" name="Content Placeholder 2">
            <a:extLst>
              <a:ext uri="{FF2B5EF4-FFF2-40B4-BE49-F238E27FC236}">
                <a16:creationId xmlns:a16="http://schemas.microsoft.com/office/drawing/2014/main" id="{12C8989A-C984-4930-9CC3-1101749746B6}"/>
              </a:ext>
            </a:extLst>
          </p:cNvPr>
          <p:cNvSpPr>
            <a:spLocks noGrp="1"/>
          </p:cNvSpPr>
          <p:nvPr>
            <p:ph idx="1"/>
          </p:nvPr>
        </p:nvSpPr>
        <p:spPr>
          <a:xfrm>
            <a:off x="838200" y="1467406"/>
            <a:ext cx="10515600" cy="4351338"/>
          </a:xfrm>
        </p:spPr>
        <p:txBody>
          <a:bodyPr/>
          <a:lstStyle/>
          <a:p>
            <a:r>
              <a:rPr lang="en-US" dirty="0"/>
              <a:t>Sign function</a:t>
            </a:r>
          </a:p>
          <a:p>
            <a:r>
              <a:rPr lang="en-US" dirty="0"/>
              <a:t>Step function, and</a:t>
            </a:r>
          </a:p>
          <a:p>
            <a:r>
              <a:rPr lang="en-US" dirty="0"/>
              <a:t>Sigmoid function</a:t>
            </a:r>
          </a:p>
          <a:p>
            <a:endParaRPr lang="en-IN" dirty="0"/>
          </a:p>
        </p:txBody>
      </p:sp>
      <p:sp>
        <p:nvSpPr>
          <p:cNvPr id="4" name="Title 1">
            <a:extLst>
              <a:ext uri="{FF2B5EF4-FFF2-40B4-BE49-F238E27FC236}">
                <a16:creationId xmlns:a16="http://schemas.microsoft.com/office/drawing/2014/main" id="{218B2756-8349-4B85-BE25-40D06C1A4962}"/>
              </a:ext>
            </a:extLst>
          </p:cNvPr>
          <p:cNvSpPr txBox="1">
            <a:spLocks/>
          </p:cNvSpPr>
          <p:nvPr/>
        </p:nvSpPr>
        <p:spPr>
          <a:xfrm>
            <a:off x="838200" y="3368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pic>
        <p:nvPicPr>
          <p:cNvPr id="2050" name="Picture 2" descr="Perceptron in Machine Learning">
            <a:extLst>
              <a:ext uri="{FF2B5EF4-FFF2-40B4-BE49-F238E27FC236}">
                <a16:creationId xmlns:a16="http://schemas.microsoft.com/office/drawing/2014/main" id="{2965637F-A8E1-4653-8059-2E506F02E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363" y="3168731"/>
            <a:ext cx="619125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893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3632" y="257111"/>
            <a:ext cx="6241415" cy="629285"/>
          </a:xfrm>
          <a:prstGeom prst="rect">
            <a:avLst/>
          </a:prstGeom>
        </p:spPr>
        <p:txBody>
          <a:bodyPr vert="horz" wrap="square" lIns="0" tIns="13970" rIns="0" bIns="0" rtlCol="0" anchor="ctr">
            <a:spAutoFit/>
          </a:bodyPr>
          <a:lstStyle/>
          <a:p>
            <a:pPr marL="12700">
              <a:lnSpc>
                <a:spcPct val="100000"/>
              </a:lnSpc>
              <a:spcBef>
                <a:spcPts val="110"/>
              </a:spcBef>
            </a:pPr>
            <a:r>
              <a:rPr sz="3950" dirty="0">
                <a:solidFill>
                  <a:srgbClr val="FF0000"/>
                </a:solidFill>
              </a:rPr>
              <a:t>How</a:t>
            </a:r>
            <a:r>
              <a:rPr sz="3950" spc="-15" dirty="0">
                <a:solidFill>
                  <a:srgbClr val="FF0000"/>
                </a:solidFill>
              </a:rPr>
              <a:t> </a:t>
            </a:r>
            <a:r>
              <a:rPr sz="3950" spc="-20" dirty="0">
                <a:solidFill>
                  <a:srgbClr val="FF0000"/>
                </a:solidFill>
              </a:rPr>
              <a:t>Perceptron </a:t>
            </a:r>
            <a:r>
              <a:rPr sz="3950" dirty="0">
                <a:solidFill>
                  <a:srgbClr val="FF0000"/>
                </a:solidFill>
              </a:rPr>
              <a:t>Model</a:t>
            </a:r>
            <a:r>
              <a:rPr sz="3950" spc="-15" dirty="0">
                <a:solidFill>
                  <a:srgbClr val="FF0000"/>
                </a:solidFill>
              </a:rPr>
              <a:t> works</a:t>
            </a:r>
            <a:r>
              <a:rPr lang="en-IN" sz="3950" spc="-15" dirty="0">
                <a:solidFill>
                  <a:srgbClr val="FF0000"/>
                </a:solidFill>
              </a:rPr>
              <a:t>:</a:t>
            </a:r>
            <a:endParaRPr sz="3950" dirty="0">
              <a:solidFill>
                <a:srgbClr val="FF0000"/>
              </a:solidFill>
            </a:endParaRPr>
          </a:p>
        </p:txBody>
      </p:sp>
      <p:sp>
        <p:nvSpPr>
          <p:cNvPr id="3" name="object 3"/>
          <p:cNvSpPr txBox="1"/>
          <p:nvPr/>
        </p:nvSpPr>
        <p:spPr>
          <a:xfrm>
            <a:off x="2099915" y="1148999"/>
            <a:ext cx="8037830" cy="2385060"/>
          </a:xfrm>
          <a:prstGeom prst="rect">
            <a:avLst/>
          </a:prstGeom>
        </p:spPr>
        <p:txBody>
          <a:bodyPr vert="horz" wrap="square" lIns="0" tIns="73660" rIns="0" bIns="0" rtlCol="0">
            <a:spAutoFit/>
          </a:bodyPr>
          <a:lstStyle/>
          <a:p>
            <a:pPr marL="309880" indent="-297815">
              <a:spcBef>
                <a:spcPts val="580"/>
              </a:spcBef>
              <a:buFont typeface="Arial MT"/>
              <a:buChar char="•"/>
              <a:tabLst>
                <a:tab pos="309245" algn="l"/>
                <a:tab pos="310515" algn="l"/>
              </a:tabLst>
            </a:pPr>
            <a:r>
              <a:rPr sz="2400" spc="-5" dirty="0">
                <a:latin typeface="Calibri"/>
                <a:cs typeface="Calibri"/>
              </a:rPr>
              <a:t>The</a:t>
            </a:r>
            <a:r>
              <a:rPr sz="2400" spc="-10" dirty="0">
                <a:latin typeface="Calibri"/>
                <a:cs typeface="Calibri"/>
              </a:rPr>
              <a:t> </a:t>
            </a:r>
            <a:r>
              <a:rPr sz="2400" spc="-5" dirty="0">
                <a:latin typeface="Calibri"/>
                <a:cs typeface="Calibri"/>
              </a:rPr>
              <a:t>input </a:t>
            </a:r>
            <a:r>
              <a:rPr sz="2400" spc="-20" dirty="0">
                <a:latin typeface="Calibri"/>
                <a:cs typeface="Calibri"/>
              </a:rPr>
              <a:t>data</a:t>
            </a:r>
            <a:r>
              <a:rPr sz="2400" spc="-10" dirty="0">
                <a:latin typeface="Calibri"/>
                <a:cs typeface="Calibri"/>
              </a:rPr>
              <a:t> </a:t>
            </a:r>
            <a:r>
              <a:rPr sz="2400" spc="-5" dirty="0">
                <a:latin typeface="Calibri"/>
                <a:cs typeface="Calibri"/>
              </a:rPr>
              <a:t>is enabled </a:t>
            </a:r>
            <a:r>
              <a:rPr sz="2400" spc="-15" dirty="0">
                <a:latin typeface="Calibri"/>
                <a:cs typeface="Calibri"/>
              </a:rPr>
              <a:t>into</a:t>
            </a:r>
            <a:r>
              <a:rPr sz="2400" spc="-10" dirty="0">
                <a:latin typeface="Calibri"/>
                <a:cs typeface="Calibri"/>
              </a:rPr>
              <a:t> </a:t>
            </a:r>
            <a:r>
              <a:rPr sz="2400" spc="-5" dirty="0">
                <a:latin typeface="Calibri"/>
                <a:cs typeface="Calibri"/>
              </a:rPr>
              <a:t>the </a:t>
            </a:r>
            <a:r>
              <a:rPr sz="2400" spc="-20" dirty="0">
                <a:latin typeface="Calibri"/>
                <a:cs typeface="Calibri"/>
              </a:rPr>
              <a:t>Perceptron.</a:t>
            </a:r>
            <a:endParaRPr sz="2400">
              <a:latin typeface="Calibri"/>
              <a:cs typeface="Calibri"/>
            </a:endParaRPr>
          </a:p>
          <a:p>
            <a:pPr marL="309880" marR="536575" indent="-297815">
              <a:spcBef>
                <a:spcPts val="480"/>
              </a:spcBef>
              <a:buFont typeface="Arial MT"/>
              <a:buChar char="•"/>
              <a:tabLst>
                <a:tab pos="309245" algn="l"/>
                <a:tab pos="310515" algn="l"/>
              </a:tabLst>
            </a:pPr>
            <a:r>
              <a:rPr sz="2400" spc="-5" dirty="0">
                <a:latin typeface="Calibri"/>
                <a:cs typeface="Calibri"/>
              </a:rPr>
              <a:t>Apply dot </a:t>
            </a:r>
            <a:r>
              <a:rPr sz="2400" spc="-10" dirty="0">
                <a:latin typeface="Calibri"/>
                <a:cs typeface="Calibri"/>
              </a:rPr>
              <a:t>product between </a:t>
            </a:r>
            <a:r>
              <a:rPr sz="2400" spc="-5" dirty="0">
                <a:latin typeface="Calibri"/>
                <a:cs typeface="Calibri"/>
              </a:rPr>
              <a:t>input </a:t>
            </a:r>
            <a:r>
              <a:rPr sz="2400" dirty="0">
                <a:latin typeface="Calibri"/>
                <a:cs typeface="Calibri"/>
              </a:rPr>
              <a:t>&amp; </a:t>
            </a:r>
            <a:r>
              <a:rPr sz="2400" spc="-20" dirty="0">
                <a:latin typeface="Calibri"/>
                <a:cs typeface="Calibri"/>
              </a:rPr>
              <a:t>it’s </a:t>
            </a:r>
            <a:r>
              <a:rPr sz="2400" spc="-10" dirty="0">
                <a:latin typeface="Calibri"/>
                <a:cs typeface="Calibri"/>
              </a:rPr>
              <a:t>respective </a:t>
            </a:r>
            <a:r>
              <a:rPr sz="2400" spc="-15" dirty="0">
                <a:latin typeface="Calibri"/>
                <a:cs typeface="Calibri"/>
              </a:rPr>
              <a:t>weights </a:t>
            </a:r>
            <a:r>
              <a:rPr sz="2400" spc="-530" dirty="0">
                <a:latin typeface="Calibri"/>
                <a:cs typeface="Calibri"/>
              </a:rPr>
              <a:t> </a:t>
            </a:r>
            <a:r>
              <a:rPr sz="2400" dirty="0">
                <a:latin typeface="Calibri"/>
                <a:cs typeface="Calibri"/>
              </a:rPr>
              <a:t>and</a:t>
            </a:r>
            <a:r>
              <a:rPr sz="2400" spc="-10" dirty="0">
                <a:latin typeface="Calibri"/>
                <a:cs typeface="Calibri"/>
              </a:rPr>
              <a:t> </a:t>
            </a:r>
            <a:r>
              <a:rPr sz="2400" spc="-5" dirty="0">
                <a:latin typeface="Calibri"/>
                <a:cs typeface="Calibri"/>
              </a:rPr>
              <a:t>sum them up.</a:t>
            </a:r>
            <a:endParaRPr sz="2400">
              <a:latin typeface="Calibri"/>
              <a:cs typeface="Calibri"/>
            </a:endParaRPr>
          </a:p>
          <a:p>
            <a:pPr marL="309880" indent="-297815">
              <a:spcBef>
                <a:spcPts val="480"/>
              </a:spcBef>
              <a:buFont typeface="Arial MT"/>
              <a:buChar char="•"/>
              <a:tabLst>
                <a:tab pos="309245" algn="l"/>
                <a:tab pos="310515" algn="l"/>
              </a:tabLst>
            </a:pPr>
            <a:r>
              <a:rPr sz="2400" spc="-5" dirty="0">
                <a:latin typeface="Calibri"/>
                <a:cs typeface="Calibri"/>
              </a:rPr>
              <a:t>Apply</a:t>
            </a:r>
            <a:r>
              <a:rPr sz="2400" spc="-10" dirty="0">
                <a:latin typeface="Calibri"/>
                <a:cs typeface="Calibri"/>
              </a:rPr>
              <a:t> </a:t>
            </a:r>
            <a:r>
              <a:rPr sz="2400" spc="-20" dirty="0">
                <a:latin typeface="Calibri"/>
                <a:cs typeface="Calibri"/>
              </a:rPr>
              <a:t>step</a:t>
            </a:r>
            <a:r>
              <a:rPr sz="2400" spc="-10" dirty="0">
                <a:latin typeface="Calibri"/>
                <a:cs typeface="Calibri"/>
              </a:rPr>
              <a:t> </a:t>
            </a:r>
            <a:r>
              <a:rPr sz="2400" spc="-5" dirty="0">
                <a:latin typeface="Calibri"/>
                <a:cs typeface="Calibri"/>
              </a:rPr>
              <a:t>function on</a:t>
            </a:r>
            <a:r>
              <a:rPr sz="2400" spc="-10" dirty="0">
                <a:latin typeface="Calibri"/>
                <a:cs typeface="Calibri"/>
              </a:rPr>
              <a:t> above summation</a:t>
            </a:r>
            <a:r>
              <a:rPr sz="2400" spc="-5" dirty="0">
                <a:latin typeface="Calibri"/>
                <a:cs typeface="Calibri"/>
              </a:rPr>
              <a:t> </a:t>
            </a:r>
            <a:r>
              <a:rPr sz="2400" dirty="0">
                <a:latin typeface="Calibri"/>
                <a:cs typeface="Calibri"/>
              </a:rPr>
              <a:t>–</a:t>
            </a:r>
            <a:endParaRPr sz="2400">
              <a:latin typeface="Calibri"/>
              <a:cs typeface="Calibri"/>
            </a:endParaRPr>
          </a:p>
          <a:p>
            <a:pPr marL="709930" lvl="1" indent="-300990">
              <a:spcBef>
                <a:spcPts val="415"/>
              </a:spcBef>
              <a:buFont typeface="Arial MT"/>
              <a:buChar char="–"/>
              <a:tabLst>
                <a:tab pos="709295" algn="l"/>
                <a:tab pos="710565" algn="l"/>
              </a:tabLst>
            </a:pPr>
            <a:r>
              <a:rPr sz="2000" spc="-5" dirty="0">
                <a:latin typeface="Calibri"/>
                <a:cs typeface="Calibri"/>
              </a:rPr>
              <a:t>If output of </a:t>
            </a:r>
            <a:r>
              <a:rPr sz="2000" spc="-15" dirty="0">
                <a:latin typeface="Calibri"/>
                <a:cs typeface="Calibri"/>
              </a:rPr>
              <a:t>step</a:t>
            </a:r>
            <a:r>
              <a:rPr sz="2000" spc="-5" dirty="0">
                <a:latin typeface="Calibri"/>
                <a:cs typeface="Calibri"/>
              </a:rPr>
              <a:t> function &gt;= </a:t>
            </a:r>
            <a:r>
              <a:rPr sz="2000" dirty="0">
                <a:latin typeface="Calibri"/>
                <a:cs typeface="Calibri"/>
              </a:rPr>
              <a:t>0</a:t>
            </a:r>
            <a:r>
              <a:rPr sz="2000" spc="-5" dirty="0">
                <a:latin typeface="Calibri"/>
                <a:cs typeface="Calibri"/>
              </a:rPr>
              <a:t> then </a:t>
            </a:r>
            <a:r>
              <a:rPr sz="2000" spc="-15" dirty="0">
                <a:latin typeface="Calibri"/>
                <a:cs typeface="Calibri"/>
              </a:rPr>
              <a:t>perceptron</a:t>
            </a:r>
            <a:r>
              <a:rPr sz="2000" spc="-5" dirty="0">
                <a:latin typeface="Calibri"/>
                <a:cs typeface="Calibri"/>
              </a:rPr>
              <a:t> is </a:t>
            </a:r>
            <a:r>
              <a:rPr sz="2000" spc="-10" dirty="0">
                <a:latin typeface="Calibri"/>
                <a:cs typeface="Calibri"/>
              </a:rPr>
              <a:t>fired,</a:t>
            </a:r>
            <a:r>
              <a:rPr sz="2000" spc="-5" dirty="0">
                <a:latin typeface="Calibri"/>
                <a:cs typeface="Calibri"/>
              </a:rPr>
              <a:t> output </a:t>
            </a:r>
            <a:r>
              <a:rPr sz="2000" dirty="0">
                <a:latin typeface="Calibri"/>
                <a:cs typeface="Calibri"/>
              </a:rPr>
              <a:t>=</a:t>
            </a:r>
            <a:r>
              <a:rPr sz="2000" spc="-5" dirty="0">
                <a:latin typeface="Calibri"/>
                <a:cs typeface="Calibri"/>
              </a:rPr>
              <a:t> </a:t>
            </a:r>
            <a:r>
              <a:rPr sz="2000" dirty="0">
                <a:latin typeface="Calibri"/>
                <a:cs typeface="Calibri"/>
              </a:rPr>
              <a:t>1</a:t>
            </a:r>
            <a:endParaRPr sz="2000">
              <a:latin typeface="Calibri"/>
              <a:cs typeface="Calibri"/>
            </a:endParaRPr>
          </a:p>
          <a:p>
            <a:pPr marL="709930" lvl="1" indent="-300990">
              <a:spcBef>
                <a:spcPts val="400"/>
              </a:spcBef>
              <a:buFont typeface="Arial MT"/>
              <a:buChar char="–"/>
              <a:tabLst>
                <a:tab pos="709295" algn="l"/>
                <a:tab pos="710565" algn="l"/>
              </a:tabLst>
            </a:pPr>
            <a:r>
              <a:rPr sz="2000" spc="-5" dirty="0">
                <a:latin typeface="Calibri"/>
                <a:cs typeface="Calibri"/>
              </a:rPr>
              <a:t>If</a:t>
            </a:r>
            <a:r>
              <a:rPr sz="2000" spc="-10" dirty="0">
                <a:latin typeface="Calibri"/>
                <a:cs typeface="Calibri"/>
              </a:rPr>
              <a:t> </a:t>
            </a:r>
            <a:r>
              <a:rPr sz="2000" spc="-5" dirty="0">
                <a:latin typeface="Calibri"/>
                <a:cs typeface="Calibri"/>
              </a:rPr>
              <a:t>output of </a:t>
            </a:r>
            <a:r>
              <a:rPr sz="2000" spc="-15" dirty="0">
                <a:latin typeface="Calibri"/>
                <a:cs typeface="Calibri"/>
              </a:rPr>
              <a:t>step</a:t>
            </a:r>
            <a:r>
              <a:rPr sz="2000" spc="-5" dirty="0">
                <a:latin typeface="Calibri"/>
                <a:cs typeface="Calibri"/>
              </a:rPr>
              <a:t> function </a:t>
            </a:r>
            <a:r>
              <a:rPr sz="2000" dirty="0">
                <a:latin typeface="Calibri"/>
                <a:cs typeface="Calibri"/>
              </a:rPr>
              <a:t>&lt;</a:t>
            </a:r>
            <a:r>
              <a:rPr sz="2000" spc="-5" dirty="0">
                <a:latin typeface="Calibri"/>
                <a:cs typeface="Calibri"/>
              </a:rPr>
              <a:t> </a:t>
            </a:r>
            <a:r>
              <a:rPr sz="2000" dirty="0">
                <a:latin typeface="Calibri"/>
                <a:cs typeface="Calibri"/>
              </a:rPr>
              <a:t>0</a:t>
            </a:r>
            <a:r>
              <a:rPr sz="2000" spc="-5" dirty="0">
                <a:latin typeface="Calibri"/>
                <a:cs typeface="Calibri"/>
              </a:rPr>
              <a:t> then</a:t>
            </a:r>
            <a:r>
              <a:rPr sz="2000" spc="445" dirty="0">
                <a:latin typeface="Calibri"/>
                <a:cs typeface="Calibri"/>
              </a:rPr>
              <a:t> </a:t>
            </a:r>
            <a:r>
              <a:rPr sz="2000" spc="-15" dirty="0">
                <a:latin typeface="Calibri"/>
                <a:cs typeface="Calibri"/>
              </a:rPr>
              <a:t>perceptron</a:t>
            </a:r>
            <a:r>
              <a:rPr sz="2000" spc="-5" dirty="0">
                <a:latin typeface="Calibri"/>
                <a:cs typeface="Calibri"/>
              </a:rPr>
              <a:t> does not </a:t>
            </a:r>
            <a:r>
              <a:rPr sz="2000" spc="-10" dirty="0">
                <a:latin typeface="Calibri"/>
                <a:cs typeface="Calibri"/>
              </a:rPr>
              <a:t>fire,</a:t>
            </a:r>
            <a:r>
              <a:rPr sz="2000" spc="-5" dirty="0">
                <a:latin typeface="Calibri"/>
                <a:cs typeface="Calibri"/>
              </a:rPr>
              <a:t> output </a:t>
            </a:r>
            <a:r>
              <a:rPr sz="2000" dirty="0">
                <a:latin typeface="Calibri"/>
                <a:cs typeface="Calibri"/>
              </a:rPr>
              <a:t>=</a:t>
            </a:r>
            <a:r>
              <a:rPr sz="2000" spc="60" dirty="0">
                <a:latin typeface="Calibri"/>
                <a:cs typeface="Calibri"/>
              </a:rPr>
              <a:t> </a:t>
            </a:r>
            <a:r>
              <a:rPr sz="2000" dirty="0">
                <a:latin typeface="Calibri"/>
                <a:cs typeface="Calibri"/>
              </a:rPr>
              <a:t>0</a:t>
            </a:r>
            <a:endParaRPr sz="20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rceptron in Machine Learning">
            <a:extLst>
              <a:ext uri="{FF2B5EF4-FFF2-40B4-BE49-F238E27FC236}">
                <a16:creationId xmlns:a16="http://schemas.microsoft.com/office/drawing/2014/main" id="{6B439FFE-A867-4ED4-98BE-F976AFD05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966913"/>
            <a:ext cx="61912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85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BE8D-6BD5-41D8-B1F5-F86B9CF39178}"/>
              </a:ext>
            </a:extLst>
          </p:cNvPr>
          <p:cNvSpPr>
            <a:spLocks noGrp="1"/>
          </p:cNvSpPr>
          <p:nvPr>
            <p:ph type="title"/>
          </p:nvPr>
        </p:nvSpPr>
        <p:spPr/>
        <p:txBody>
          <a:bodyPr>
            <a:normAutofit/>
          </a:bodyPr>
          <a:lstStyle/>
          <a:p>
            <a:pPr algn="ctr"/>
            <a:r>
              <a:rPr lang="en-IN" b="1" dirty="0">
                <a:solidFill>
                  <a:srgbClr val="FF0000"/>
                </a:solidFill>
              </a:rPr>
              <a:t>Example:</a:t>
            </a:r>
          </a:p>
        </p:txBody>
      </p:sp>
      <p:pic>
        <p:nvPicPr>
          <p:cNvPr id="7" name="Picture 6">
            <a:extLst>
              <a:ext uri="{FF2B5EF4-FFF2-40B4-BE49-F238E27FC236}">
                <a16:creationId xmlns:a16="http://schemas.microsoft.com/office/drawing/2014/main" id="{5AC846EF-2A53-4976-B11A-B2EA907DA105}"/>
              </a:ext>
            </a:extLst>
          </p:cNvPr>
          <p:cNvPicPr>
            <a:picLocks noChangeAspect="1"/>
          </p:cNvPicPr>
          <p:nvPr/>
        </p:nvPicPr>
        <p:blipFill>
          <a:blip r:embed="rId2"/>
          <a:stretch>
            <a:fillRect/>
          </a:stretch>
        </p:blipFill>
        <p:spPr>
          <a:xfrm>
            <a:off x="3446380" y="1927232"/>
            <a:ext cx="5619750" cy="3343275"/>
          </a:xfrm>
          <a:prstGeom prst="rect">
            <a:avLst/>
          </a:prstGeom>
        </p:spPr>
      </p:pic>
    </p:spTree>
    <p:extLst>
      <p:ext uri="{BB962C8B-B14F-4D97-AF65-F5344CB8AC3E}">
        <p14:creationId xmlns:p14="http://schemas.microsoft.com/office/powerpoint/2010/main" val="423220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1793" y="257111"/>
            <a:ext cx="4462780" cy="629285"/>
          </a:xfrm>
          <a:prstGeom prst="rect">
            <a:avLst/>
          </a:prstGeom>
        </p:spPr>
        <p:txBody>
          <a:bodyPr vert="horz" wrap="square" lIns="0" tIns="13970" rIns="0" bIns="0" rtlCol="0" anchor="ctr">
            <a:spAutoFit/>
          </a:bodyPr>
          <a:lstStyle/>
          <a:p>
            <a:pPr marL="12700">
              <a:lnSpc>
                <a:spcPct val="100000"/>
              </a:lnSpc>
              <a:spcBef>
                <a:spcPts val="110"/>
              </a:spcBef>
            </a:pPr>
            <a:r>
              <a:rPr sz="3950" spc="-40" dirty="0">
                <a:solidFill>
                  <a:srgbClr val="000000"/>
                </a:solidFill>
              </a:rPr>
              <a:t>Training</a:t>
            </a:r>
            <a:r>
              <a:rPr sz="3950" spc="-35" dirty="0">
                <a:solidFill>
                  <a:srgbClr val="000000"/>
                </a:solidFill>
              </a:rPr>
              <a:t> </a:t>
            </a:r>
            <a:r>
              <a:rPr sz="3950" dirty="0">
                <a:solidFill>
                  <a:srgbClr val="000000"/>
                </a:solidFill>
              </a:rPr>
              <a:t>a</a:t>
            </a:r>
            <a:r>
              <a:rPr sz="3950" spc="-35" dirty="0">
                <a:solidFill>
                  <a:srgbClr val="000000"/>
                </a:solidFill>
              </a:rPr>
              <a:t> </a:t>
            </a:r>
            <a:r>
              <a:rPr sz="3950" spc="-20" dirty="0">
                <a:solidFill>
                  <a:srgbClr val="000000"/>
                </a:solidFill>
              </a:rPr>
              <a:t>Perceptron</a:t>
            </a:r>
            <a:endParaRPr sz="3950"/>
          </a:p>
        </p:txBody>
      </p:sp>
      <p:sp>
        <p:nvSpPr>
          <p:cNvPr id="3" name="object 3"/>
          <p:cNvSpPr txBox="1"/>
          <p:nvPr/>
        </p:nvSpPr>
        <p:spPr>
          <a:xfrm>
            <a:off x="2084703" y="1029367"/>
            <a:ext cx="7987665" cy="4130040"/>
          </a:xfrm>
          <a:prstGeom prst="rect">
            <a:avLst/>
          </a:prstGeom>
        </p:spPr>
        <p:txBody>
          <a:bodyPr vert="horz" wrap="square" lIns="0" tIns="53340" rIns="0" bIns="0" rtlCol="0">
            <a:spAutoFit/>
          </a:bodyPr>
          <a:lstStyle/>
          <a:p>
            <a:pPr marL="325120" indent="-312420">
              <a:spcBef>
                <a:spcPts val="420"/>
              </a:spcBef>
              <a:buFont typeface="Arial"/>
              <a:buChar char="•"/>
              <a:tabLst>
                <a:tab pos="324485" algn="l"/>
                <a:tab pos="325120" algn="l"/>
              </a:tabLst>
            </a:pPr>
            <a:r>
              <a:rPr sz="1600" b="1" spc="-5" dirty="0">
                <a:latin typeface="Calibri"/>
                <a:cs typeface="Calibri"/>
              </a:rPr>
              <a:t>Learning</a:t>
            </a:r>
            <a:r>
              <a:rPr sz="1600" b="1" spc="-30" dirty="0">
                <a:latin typeface="Calibri"/>
                <a:cs typeface="Calibri"/>
              </a:rPr>
              <a:t> </a:t>
            </a:r>
            <a:r>
              <a:rPr sz="1600" b="1" spc="-15" dirty="0">
                <a:latin typeface="Calibri"/>
                <a:cs typeface="Calibri"/>
              </a:rPr>
              <a:t>Parameters</a:t>
            </a:r>
            <a:r>
              <a:rPr sz="1600" spc="-15" dirty="0">
                <a:latin typeface="Calibri"/>
                <a:cs typeface="Calibri"/>
              </a:rPr>
              <a:t>:</a:t>
            </a:r>
            <a:endParaRPr sz="1600">
              <a:latin typeface="Calibri"/>
              <a:cs typeface="Calibri"/>
            </a:endParaRPr>
          </a:p>
          <a:p>
            <a:pPr marL="725170" marR="393700" lvl="1" indent="-297180">
              <a:spcBef>
                <a:spcPts val="320"/>
              </a:spcBef>
              <a:buFont typeface="Arial MT"/>
              <a:buChar char="–"/>
              <a:tabLst>
                <a:tab pos="724535" algn="l"/>
                <a:tab pos="725170" algn="l"/>
              </a:tabLst>
            </a:pPr>
            <a:r>
              <a:rPr sz="1600" spc="-5" dirty="0">
                <a:latin typeface="Calibri"/>
                <a:cs typeface="Calibri"/>
              </a:rPr>
              <a:t>Machine</a:t>
            </a:r>
            <a:r>
              <a:rPr sz="1600" spc="-10" dirty="0">
                <a:latin typeface="Calibri"/>
                <a:cs typeface="Calibri"/>
              </a:rPr>
              <a:t> </a:t>
            </a:r>
            <a:r>
              <a:rPr sz="1600" spc="-5" dirty="0">
                <a:latin typeface="Calibri"/>
                <a:cs typeface="Calibri"/>
              </a:rPr>
              <a:t>learning models</a:t>
            </a:r>
            <a:r>
              <a:rPr sz="1600" spc="-10" dirty="0">
                <a:latin typeface="Calibri"/>
                <a:cs typeface="Calibri"/>
              </a:rPr>
              <a:t> </a:t>
            </a:r>
            <a:r>
              <a:rPr sz="1600" spc="-15" dirty="0">
                <a:latin typeface="Calibri"/>
                <a:cs typeface="Calibri"/>
              </a:rPr>
              <a:t>have</a:t>
            </a:r>
            <a:r>
              <a:rPr sz="1600" spc="-5" dirty="0">
                <a:latin typeface="Calibri"/>
                <a:cs typeface="Calibri"/>
              </a:rPr>
              <a:t> </a:t>
            </a:r>
            <a:r>
              <a:rPr sz="1600" spc="-15" dirty="0">
                <a:latin typeface="Calibri"/>
                <a:cs typeface="Calibri"/>
              </a:rPr>
              <a:t>parameters</a:t>
            </a:r>
            <a:r>
              <a:rPr sz="1600" spc="-5" dirty="0">
                <a:latin typeface="Calibri"/>
                <a:cs typeface="Calibri"/>
              </a:rPr>
              <a:t> whose</a:t>
            </a:r>
            <a:r>
              <a:rPr sz="1600" spc="-10" dirty="0">
                <a:latin typeface="Calibri"/>
                <a:cs typeface="Calibri"/>
              </a:rPr>
              <a:t> </a:t>
            </a:r>
            <a:r>
              <a:rPr sz="1600" spc="-5" dirty="0">
                <a:latin typeface="Calibri"/>
                <a:cs typeface="Calibri"/>
              </a:rPr>
              <a:t>optimal value it</a:t>
            </a:r>
            <a:r>
              <a:rPr sz="1600" spc="-10" dirty="0">
                <a:latin typeface="Calibri"/>
                <a:cs typeface="Calibri"/>
              </a:rPr>
              <a:t> </a:t>
            </a:r>
            <a:r>
              <a:rPr sz="1600" spc="-5" dirty="0">
                <a:latin typeface="Calibri"/>
                <a:cs typeface="Calibri"/>
              </a:rPr>
              <a:t>learns during the </a:t>
            </a:r>
            <a:r>
              <a:rPr sz="1600" spc="-350" dirty="0">
                <a:latin typeface="Calibri"/>
                <a:cs typeface="Calibri"/>
              </a:rPr>
              <a:t> </a:t>
            </a:r>
            <a:r>
              <a:rPr sz="1600" spc="-5" dirty="0">
                <a:latin typeface="Calibri"/>
                <a:cs typeface="Calibri"/>
              </a:rPr>
              <a:t>training</a:t>
            </a:r>
            <a:r>
              <a:rPr sz="1600" spc="-10" dirty="0">
                <a:latin typeface="Calibri"/>
                <a:cs typeface="Calibri"/>
              </a:rPr>
              <a:t> </a:t>
            </a:r>
            <a:r>
              <a:rPr sz="1600" spc="-5" dirty="0">
                <a:latin typeface="Calibri"/>
                <a:cs typeface="Calibri"/>
              </a:rPr>
              <a:t>phase.</a:t>
            </a:r>
            <a:endParaRPr sz="1600">
              <a:latin typeface="Calibri"/>
              <a:cs typeface="Calibri"/>
            </a:endParaRPr>
          </a:p>
          <a:p>
            <a:pPr marL="725170" lvl="1" indent="-297180">
              <a:spcBef>
                <a:spcPts val="320"/>
              </a:spcBef>
              <a:buFont typeface="Arial MT"/>
              <a:buChar char="–"/>
              <a:tabLst>
                <a:tab pos="724535" algn="l"/>
                <a:tab pos="725170" algn="l"/>
              </a:tabLst>
            </a:pPr>
            <a:r>
              <a:rPr sz="1600" spc="-5" dirty="0">
                <a:latin typeface="Calibri"/>
                <a:cs typeface="Calibri"/>
              </a:rPr>
              <a:t>In </a:t>
            </a:r>
            <a:r>
              <a:rPr sz="1600" dirty="0">
                <a:latin typeface="Calibri"/>
                <a:cs typeface="Calibri"/>
              </a:rPr>
              <a:t>a</a:t>
            </a:r>
            <a:r>
              <a:rPr sz="1600" spc="-5" dirty="0">
                <a:latin typeface="Calibri"/>
                <a:cs typeface="Calibri"/>
              </a:rPr>
              <a:t> </a:t>
            </a:r>
            <a:r>
              <a:rPr sz="1600" spc="-15" dirty="0">
                <a:latin typeface="Calibri"/>
                <a:cs typeface="Calibri"/>
              </a:rPr>
              <a:t>Perceptron</a:t>
            </a:r>
            <a:r>
              <a:rPr sz="1600" spc="-5" dirty="0">
                <a:latin typeface="Calibri"/>
                <a:cs typeface="Calibri"/>
              </a:rPr>
              <a:t> the </a:t>
            </a:r>
            <a:r>
              <a:rPr sz="1600" spc="-15" dirty="0">
                <a:latin typeface="Calibri"/>
                <a:cs typeface="Calibri"/>
              </a:rPr>
              <a:t>parameters</a:t>
            </a:r>
            <a:r>
              <a:rPr sz="1600" spc="-5" dirty="0">
                <a:latin typeface="Calibri"/>
                <a:cs typeface="Calibri"/>
              </a:rPr>
              <a:t> </a:t>
            </a:r>
            <a:r>
              <a:rPr sz="1600" spc="-10" dirty="0">
                <a:latin typeface="Calibri"/>
                <a:cs typeface="Calibri"/>
              </a:rPr>
              <a:t>that</a:t>
            </a:r>
            <a:r>
              <a:rPr sz="1600" spc="-5" dirty="0">
                <a:latin typeface="Calibri"/>
                <a:cs typeface="Calibri"/>
              </a:rPr>
              <a:t> </a:t>
            </a:r>
            <a:r>
              <a:rPr sz="1600" spc="-10" dirty="0">
                <a:latin typeface="Calibri"/>
                <a:cs typeface="Calibri"/>
              </a:rPr>
              <a:t>are</a:t>
            </a:r>
            <a:r>
              <a:rPr sz="1600" dirty="0">
                <a:latin typeface="Calibri"/>
                <a:cs typeface="Calibri"/>
              </a:rPr>
              <a:t> </a:t>
            </a:r>
            <a:r>
              <a:rPr sz="1600" spc="-5" dirty="0">
                <a:latin typeface="Calibri"/>
                <a:cs typeface="Calibri"/>
              </a:rPr>
              <a:t>learned during training phase </a:t>
            </a:r>
            <a:r>
              <a:rPr sz="1600" spc="-10" dirty="0">
                <a:latin typeface="Calibri"/>
                <a:cs typeface="Calibri"/>
              </a:rPr>
              <a:t>are</a:t>
            </a:r>
            <a:r>
              <a:rPr sz="1600" spc="-5" dirty="0">
                <a:latin typeface="Calibri"/>
                <a:cs typeface="Calibri"/>
              </a:rPr>
              <a:t> </a:t>
            </a:r>
            <a:r>
              <a:rPr sz="1600" dirty="0">
                <a:latin typeface="Calibri"/>
                <a:cs typeface="Calibri"/>
              </a:rPr>
              <a:t>–</a:t>
            </a:r>
            <a:endParaRPr sz="1600">
              <a:latin typeface="Calibri"/>
              <a:cs typeface="Calibri"/>
            </a:endParaRPr>
          </a:p>
          <a:p>
            <a:pPr marL="1125220" lvl="2" indent="-198755">
              <a:spcBef>
                <a:spcPts val="320"/>
              </a:spcBef>
              <a:buFont typeface="Arial MT"/>
              <a:buChar char="•"/>
              <a:tabLst>
                <a:tab pos="1125220" algn="l"/>
              </a:tabLst>
            </a:pPr>
            <a:r>
              <a:rPr sz="1600" spc="-15" dirty="0">
                <a:latin typeface="Calibri"/>
                <a:cs typeface="Calibri"/>
              </a:rPr>
              <a:t>Weights </a:t>
            </a:r>
            <a:r>
              <a:rPr sz="1600" spc="-5" dirty="0">
                <a:latin typeface="Calibri"/>
                <a:cs typeface="Calibri"/>
              </a:rPr>
              <a:t>of</a:t>
            </a:r>
            <a:r>
              <a:rPr sz="1600" spc="-15" dirty="0">
                <a:latin typeface="Calibri"/>
                <a:cs typeface="Calibri"/>
              </a:rPr>
              <a:t> </a:t>
            </a:r>
            <a:r>
              <a:rPr sz="1600" spc="-5" dirty="0">
                <a:latin typeface="Calibri"/>
                <a:cs typeface="Calibri"/>
              </a:rPr>
              <a:t>input</a:t>
            </a:r>
            <a:r>
              <a:rPr sz="1600" spc="-15" dirty="0">
                <a:latin typeface="Calibri"/>
                <a:cs typeface="Calibri"/>
              </a:rPr>
              <a:t> parameters</a:t>
            </a:r>
            <a:endParaRPr sz="1600">
              <a:latin typeface="Calibri"/>
              <a:cs typeface="Calibri"/>
            </a:endParaRPr>
          </a:p>
          <a:p>
            <a:pPr marL="1125220" lvl="2" indent="-198755">
              <a:spcBef>
                <a:spcPts val="320"/>
              </a:spcBef>
              <a:buFont typeface="Arial MT"/>
              <a:buChar char="•"/>
              <a:tabLst>
                <a:tab pos="1125220" algn="l"/>
              </a:tabLst>
            </a:pPr>
            <a:r>
              <a:rPr sz="1600" spc="-5" dirty="0">
                <a:latin typeface="Calibri"/>
                <a:cs typeface="Calibri"/>
              </a:rPr>
              <a:t>bias</a:t>
            </a:r>
            <a:endParaRPr sz="1600">
              <a:latin typeface="Calibri"/>
              <a:cs typeface="Calibri"/>
            </a:endParaRPr>
          </a:p>
          <a:p>
            <a:pPr marL="1125220" lvl="2" indent="-198755">
              <a:spcBef>
                <a:spcPts val="320"/>
              </a:spcBef>
              <a:buFont typeface="Arial MT"/>
              <a:buChar char="•"/>
              <a:tabLst>
                <a:tab pos="1125220" algn="l"/>
              </a:tabLst>
            </a:pPr>
            <a:r>
              <a:rPr sz="1600" spc="-10" dirty="0">
                <a:latin typeface="Calibri"/>
                <a:cs typeface="Calibri"/>
              </a:rPr>
              <a:t>Threshold</a:t>
            </a:r>
            <a:r>
              <a:rPr sz="1600" spc="-35" dirty="0">
                <a:latin typeface="Calibri"/>
                <a:cs typeface="Calibri"/>
              </a:rPr>
              <a:t> </a:t>
            </a:r>
            <a:r>
              <a:rPr sz="1600" spc="-5" dirty="0">
                <a:latin typeface="Calibri"/>
                <a:cs typeface="Calibri"/>
              </a:rPr>
              <a:t>value</a:t>
            </a:r>
            <a:endParaRPr sz="1600">
              <a:latin typeface="Calibri"/>
              <a:cs typeface="Calibri"/>
            </a:endParaRPr>
          </a:p>
          <a:p>
            <a:pPr lvl="2">
              <a:spcBef>
                <a:spcPts val="55"/>
              </a:spcBef>
              <a:buFont typeface="Arial MT"/>
              <a:buChar char="•"/>
            </a:pPr>
            <a:endParaRPr sz="2050">
              <a:latin typeface="Calibri"/>
              <a:cs typeface="Calibri"/>
            </a:endParaRPr>
          </a:p>
          <a:p>
            <a:pPr marL="325120" indent="-312420">
              <a:buFont typeface="Arial"/>
              <a:buChar char="•"/>
              <a:tabLst>
                <a:tab pos="324485" algn="l"/>
                <a:tab pos="325120" algn="l"/>
              </a:tabLst>
            </a:pPr>
            <a:r>
              <a:rPr sz="1600" b="1" spc="-15" dirty="0">
                <a:latin typeface="Calibri"/>
                <a:cs typeface="Calibri"/>
              </a:rPr>
              <a:t>Errors</a:t>
            </a:r>
            <a:r>
              <a:rPr sz="1600" b="1" spc="-10" dirty="0">
                <a:latin typeface="Calibri"/>
                <a:cs typeface="Calibri"/>
              </a:rPr>
              <a:t> </a:t>
            </a:r>
            <a:r>
              <a:rPr sz="1600" b="1" spc="-5" dirty="0">
                <a:latin typeface="Calibri"/>
                <a:cs typeface="Calibri"/>
              </a:rPr>
              <a:t>and</a:t>
            </a:r>
            <a:r>
              <a:rPr sz="1600" b="1" spc="-10" dirty="0">
                <a:latin typeface="Calibri"/>
                <a:cs typeface="Calibri"/>
              </a:rPr>
              <a:t> </a:t>
            </a:r>
            <a:r>
              <a:rPr sz="1600" b="1" spc="-20" dirty="0">
                <a:latin typeface="Calibri"/>
                <a:cs typeface="Calibri"/>
              </a:rPr>
              <a:t>Weight</a:t>
            </a:r>
            <a:r>
              <a:rPr sz="1600" b="1" spc="-10" dirty="0">
                <a:latin typeface="Calibri"/>
                <a:cs typeface="Calibri"/>
              </a:rPr>
              <a:t> adjustment:</a:t>
            </a:r>
            <a:endParaRPr sz="1600">
              <a:latin typeface="Calibri"/>
              <a:cs typeface="Calibri"/>
            </a:endParaRPr>
          </a:p>
          <a:p>
            <a:pPr marL="725170" marR="5080" lvl="1" indent="-297180">
              <a:spcBef>
                <a:spcPts val="320"/>
              </a:spcBef>
              <a:buFont typeface="Arial MT"/>
              <a:buChar char="–"/>
              <a:tabLst>
                <a:tab pos="724535" algn="l"/>
                <a:tab pos="725170" algn="l"/>
              </a:tabLst>
            </a:pPr>
            <a:r>
              <a:rPr sz="1600" spc="-5" dirty="0">
                <a:latin typeface="Calibri"/>
                <a:cs typeface="Calibri"/>
              </a:rPr>
              <a:t>During</a:t>
            </a:r>
            <a:r>
              <a:rPr sz="1600" spc="-10" dirty="0">
                <a:latin typeface="Calibri"/>
                <a:cs typeface="Calibri"/>
              </a:rPr>
              <a:t> </a:t>
            </a:r>
            <a:r>
              <a:rPr sz="1600" spc="-5" dirty="0">
                <a:latin typeface="Calibri"/>
                <a:cs typeface="Calibri"/>
              </a:rPr>
              <a:t>training phase, the </a:t>
            </a:r>
            <a:r>
              <a:rPr sz="1600" spc="-10" dirty="0">
                <a:latin typeface="Calibri"/>
                <a:cs typeface="Calibri"/>
              </a:rPr>
              <a:t>weights are</a:t>
            </a:r>
            <a:r>
              <a:rPr sz="1600" spc="-5" dirty="0">
                <a:latin typeface="Calibri"/>
                <a:cs typeface="Calibri"/>
              </a:rPr>
              <a:t> </a:t>
            </a:r>
            <a:r>
              <a:rPr sz="1600" spc="-10" dirty="0">
                <a:latin typeface="Calibri"/>
                <a:cs typeface="Calibri"/>
              </a:rPr>
              <a:t>initialized</a:t>
            </a:r>
            <a:r>
              <a:rPr sz="1600" spc="-5" dirty="0">
                <a:latin typeface="Calibri"/>
                <a:cs typeface="Calibri"/>
              </a:rPr>
              <a:t> randomly </a:t>
            </a:r>
            <a:r>
              <a:rPr sz="1600" dirty="0">
                <a:latin typeface="Calibri"/>
                <a:cs typeface="Calibri"/>
              </a:rPr>
              <a:t>and</a:t>
            </a:r>
            <a:r>
              <a:rPr sz="1600" spc="-5" dirty="0">
                <a:latin typeface="Calibri"/>
                <a:cs typeface="Calibri"/>
              </a:rPr>
              <a:t> with</a:t>
            </a:r>
            <a:r>
              <a:rPr sz="1600" spc="-10" dirty="0">
                <a:latin typeface="Calibri"/>
                <a:cs typeface="Calibri"/>
              </a:rPr>
              <a:t> </a:t>
            </a:r>
            <a:r>
              <a:rPr sz="1600" spc="-5" dirty="0">
                <a:latin typeface="Calibri"/>
                <a:cs typeface="Calibri"/>
              </a:rPr>
              <a:t>each </a:t>
            </a:r>
            <a:r>
              <a:rPr sz="1600" spc="-10" dirty="0">
                <a:latin typeface="Calibri"/>
                <a:cs typeface="Calibri"/>
              </a:rPr>
              <a:t>data,</a:t>
            </a:r>
            <a:r>
              <a:rPr sz="1600" spc="-5" dirty="0">
                <a:latin typeface="Calibri"/>
                <a:cs typeface="Calibri"/>
              </a:rPr>
              <a:t> the </a:t>
            </a:r>
            <a:r>
              <a:rPr sz="1600" spc="-10" dirty="0">
                <a:latin typeface="Calibri"/>
                <a:cs typeface="Calibri"/>
              </a:rPr>
              <a:t>error </a:t>
            </a:r>
            <a:r>
              <a:rPr sz="1600" spc="-350" dirty="0">
                <a:latin typeface="Calibri"/>
                <a:cs typeface="Calibri"/>
              </a:rPr>
              <a:t> </a:t>
            </a:r>
            <a:r>
              <a:rPr sz="1600" spc="-5" dirty="0">
                <a:latin typeface="Calibri"/>
                <a:cs typeface="Calibri"/>
              </a:rPr>
              <a:t>is </a:t>
            </a:r>
            <a:r>
              <a:rPr sz="1600" spc="-10" dirty="0">
                <a:latin typeface="Calibri"/>
                <a:cs typeface="Calibri"/>
              </a:rPr>
              <a:t>calculated</a:t>
            </a:r>
            <a:r>
              <a:rPr sz="1600" spc="-5" dirty="0">
                <a:latin typeface="Calibri"/>
                <a:cs typeface="Calibri"/>
              </a:rPr>
              <a:t> </a:t>
            </a:r>
            <a:r>
              <a:rPr sz="1600" dirty="0">
                <a:latin typeface="Calibri"/>
                <a:cs typeface="Calibri"/>
              </a:rPr>
              <a:t>and </a:t>
            </a:r>
            <a:r>
              <a:rPr sz="1600" spc="-10" dirty="0">
                <a:latin typeface="Calibri"/>
                <a:cs typeface="Calibri"/>
              </a:rPr>
              <a:t>weights</a:t>
            </a:r>
            <a:r>
              <a:rPr sz="1600" spc="-5" dirty="0">
                <a:latin typeface="Calibri"/>
                <a:cs typeface="Calibri"/>
              </a:rPr>
              <a:t> </a:t>
            </a:r>
            <a:r>
              <a:rPr sz="1600" spc="-10" dirty="0">
                <a:latin typeface="Calibri"/>
                <a:cs typeface="Calibri"/>
              </a:rPr>
              <a:t>are</a:t>
            </a:r>
            <a:r>
              <a:rPr sz="1600" spc="-5" dirty="0">
                <a:latin typeface="Calibri"/>
                <a:cs typeface="Calibri"/>
              </a:rPr>
              <a:t> </a:t>
            </a:r>
            <a:r>
              <a:rPr sz="1600" spc="-10" dirty="0">
                <a:latin typeface="Calibri"/>
                <a:cs typeface="Calibri"/>
              </a:rPr>
              <a:t>adjusted</a:t>
            </a:r>
            <a:r>
              <a:rPr sz="1600" dirty="0">
                <a:latin typeface="Calibri"/>
                <a:cs typeface="Calibri"/>
              </a:rPr>
              <a:t> </a:t>
            </a:r>
            <a:r>
              <a:rPr sz="1600" spc="-10" dirty="0">
                <a:latin typeface="Calibri"/>
                <a:cs typeface="Calibri"/>
              </a:rPr>
              <a:t>accordingly</a:t>
            </a:r>
            <a:r>
              <a:rPr sz="1600" spc="-5" dirty="0">
                <a:latin typeface="Calibri"/>
                <a:cs typeface="Calibri"/>
              </a:rPr>
              <a:t> so</a:t>
            </a:r>
            <a:r>
              <a:rPr sz="1600" dirty="0">
                <a:latin typeface="Calibri"/>
                <a:cs typeface="Calibri"/>
              </a:rPr>
              <a:t> as</a:t>
            </a:r>
            <a:r>
              <a:rPr sz="1600" spc="-5" dirty="0">
                <a:latin typeface="Calibri"/>
                <a:cs typeface="Calibri"/>
              </a:rPr>
              <a:t> </a:t>
            </a:r>
            <a:r>
              <a:rPr sz="1600" spc="-10" dirty="0">
                <a:latin typeface="Calibri"/>
                <a:cs typeface="Calibri"/>
              </a:rPr>
              <a:t>to</a:t>
            </a:r>
            <a:r>
              <a:rPr sz="1600" spc="-5" dirty="0">
                <a:latin typeface="Calibri"/>
                <a:cs typeface="Calibri"/>
              </a:rPr>
              <a:t> </a:t>
            </a:r>
            <a:r>
              <a:rPr sz="1600" spc="-10" dirty="0">
                <a:latin typeface="Calibri"/>
                <a:cs typeface="Calibri"/>
              </a:rPr>
              <a:t>reduce</a:t>
            </a:r>
            <a:r>
              <a:rPr sz="1600" dirty="0">
                <a:latin typeface="Calibri"/>
                <a:cs typeface="Calibri"/>
              </a:rPr>
              <a:t> </a:t>
            </a:r>
            <a:r>
              <a:rPr sz="1600" spc="-5" dirty="0">
                <a:latin typeface="Calibri"/>
                <a:cs typeface="Calibri"/>
              </a:rPr>
              <a:t>the </a:t>
            </a:r>
            <a:r>
              <a:rPr sz="1600" spc="-35" dirty="0">
                <a:latin typeface="Calibri"/>
                <a:cs typeface="Calibri"/>
              </a:rPr>
              <a:t>error.</a:t>
            </a:r>
            <a:endParaRPr sz="1600">
              <a:latin typeface="Calibri"/>
              <a:cs typeface="Calibri"/>
            </a:endParaRPr>
          </a:p>
          <a:p>
            <a:pPr marL="725170" marR="215900" lvl="1" indent="-297180">
              <a:spcBef>
                <a:spcPts val="320"/>
              </a:spcBef>
              <a:buFont typeface="Arial MT"/>
              <a:buChar char="–"/>
              <a:tabLst>
                <a:tab pos="724535" algn="l"/>
                <a:tab pos="725170" algn="l"/>
              </a:tabLst>
            </a:pPr>
            <a:r>
              <a:rPr sz="1600" spc="-5" dirty="0">
                <a:latin typeface="Calibri"/>
                <a:cs typeface="Calibri"/>
              </a:rPr>
              <a:t>As </a:t>
            </a:r>
            <a:r>
              <a:rPr sz="1600" spc="-10" dirty="0">
                <a:latin typeface="Calibri"/>
                <a:cs typeface="Calibri"/>
              </a:rPr>
              <a:t>you</a:t>
            </a:r>
            <a:r>
              <a:rPr sz="1600" spc="-5" dirty="0">
                <a:latin typeface="Calibri"/>
                <a:cs typeface="Calibri"/>
              </a:rPr>
              <a:t> </a:t>
            </a:r>
            <a:r>
              <a:rPr sz="1600" spc="-15" dirty="0">
                <a:latin typeface="Calibri"/>
                <a:cs typeface="Calibri"/>
              </a:rPr>
              <a:t>have</a:t>
            </a:r>
            <a:r>
              <a:rPr sz="1600" spc="-5" dirty="0">
                <a:latin typeface="Calibri"/>
                <a:cs typeface="Calibri"/>
              </a:rPr>
              <a:t> seen </a:t>
            </a:r>
            <a:r>
              <a:rPr sz="1600" spc="-10" dirty="0">
                <a:latin typeface="Calibri"/>
                <a:cs typeface="Calibri"/>
              </a:rPr>
              <a:t>above,</a:t>
            </a:r>
            <a:r>
              <a:rPr sz="1600" spc="-5" dirty="0">
                <a:latin typeface="Calibri"/>
                <a:cs typeface="Calibri"/>
              </a:rPr>
              <a:t> the possible output of</a:t>
            </a:r>
            <a:r>
              <a:rPr sz="1600" dirty="0">
                <a:latin typeface="Calibri"/>
                <a:cs typeface="Calibri"/>
              </a:rPr>
              <a:t> </a:t>
            </a:r>
            <a:r>
              <a:rPr sz="1600" spc="-10" dirty="0">
                <a:latin typeface="Calibri"/>
                <a:cs typeface="Calibri"/>
              </a:rPr>
              <a:t>perceptron</a:t>
            </a:r>
            <a:r>
              <a:rPr sz="1600" spc="-5" dirty="0">
                <a:latin typeface="Calibri"/>
                <a:cs typeface="Calibri"/>
              </a:rPr>
              <a:t> is only binary i.e </a:t>
            </a:r>
            <a:r>
              <a:rPr sz="1600" dirty="0">
                <a:latin typeface="Calibri"/>
                <a:cs typeface="Calibri"/>
              </a:rPr>
              <a:t>0</a:t>
            </a:r>
            <a:r>
              <a:rPr sz="1600" spc="-5" dirty="0">
                <a:latin typeface="Calibri"/>
                <a:cs typeface="Calibri"/>
              </a:rPr>
              <a:t> or 1. So </a:t>
            </a:r>
            <a:r>
              <a:rPr sz="1600" spc="-345" dirty="0">
                <a:latin typeface="Calibri"/>
                <a:cs typeface="Calibri"/>
              </a:rPr>
              <a:t> </a:t>
            </a:r>
            <a:r>
              <a:rPr sz="1600" spc="-10" dirty="0">
                <a:latin typeface="Calibri"/>
                <a:cs typeface="Calibri"/>
              </a:rPr>
              <a:t>there are</a:t>
            </a:r>
            <a:r>
              <a:rPr sz="1600" spc="-5" dirty="0">
                <a:latin typeface="Calibri"/>
                <a:cs typeface="Calibri"/>
              </a:rPr>
              <a:t> only </a:t>
            </a:r>
            <a:r>
              <a:rPr sz="1600" spc="-15" dirty="0">
                <a:latin typeface="Calibri"/>
                <a:cs typeface="Calibri"/>
              </a:rPr>
              <a:t>four</a:t>
            </a:r>
            <a:r>
              <a:rPr sz="1600" spc="-5" dirty="0">
                <a:latin typeface="Calibri"/>
                <a:cs typeface="Calibri"/>
              </a:rPr>
              <a:t> possible </a:t>
            </a:r>
            <a:r>
              <a:rPr sz="1600" spc="-10" dirty="0">
                <a:latin typeface="Calibri"/>
                <a:cs typeface="Calibri"/>
              </a:rPr>
              <a:t>combination</a:t>
            </a:r>
            <a:r>
              <a:rPr sz="1600" spc="-5" dirty="0">
                <a:latin typeface="Calibri"/>
                <a:cs typeface="Calibri"/>
              </a:rPr>
              <a:t> of </a:t>
            </a:r>
            <a:r>
              <a:rPr sz="1600" dirty="0">
                <a:latin typeface="Calibri"/>
                <a:cs typeface="Calibri"/>
              </a:rPr>
              <a:t>actual</a:t>
            </a:r>
            <a:r>
              <a:rPr sz="1600" spc="-5" dirty="0">
                <a:latin typeface="Calibri"/>
                <a:cs typeface="Calibri"/>
              </a:rPr>
              <a:t> value </a:t>
            </a:r>
            <a:r>
              <a:rPr sz="1600" dirty="0">
                <a:latin typeface="Calibri"/>
                <a:cs typeface="Calibri"/>
              </a:rPr>
              <a:t>and</a:t>
            </a:r>
            <a:r>
              <a:rPr sz="1600" spc="-5" dirty="0">
                <a:latin typeface="Calibri"/>
                <a:cs typeface="Calibri"/>
              </a:rPr>
              <a:t> output value.</a:t>
            </a:r>
            <a:endParaRPr sz="1600">
              <a:latin typeface="Calibri"/>
              <a:cs typeface="Calibri"/>
            </a:endParaRPr>
          </a:p>
          <a:p>
            <a:pPr marL="725170" marR="482600" lvl="1" indent="-297180">
              <a:spcBef>
                <a:spcPts val="320"/>
              </a:spcBef>
              <a:buFont typeface="Arial MT"/>
              <a:buChar char="–"/>
              <a:tabLst>
                <a:tab pos="724535" algn="l"/>
                <a:tab pos="725170" algn="l"/>
              </a:tabLst>
            </a:pPr>
            <a:r>
              <a:rPr sz="1600" spc="-5" dirty="0">
                <a:latin typeface="Calibri"/>
                <a:cs typeface="Calibri"/>
              </a:rPr>
              <a:t>Below chart</a:t>
            </a:r>
            <a:r>
              <a:rPr sz="1600" dirty="0">
                <a:latin typeface="Calibri"/>
                <a:cs typeface="Calibri"/>
              </a:rPr>
              <a:t> </a:t>
            </a:r>
            <a:r>
              <a:rPr sz="1600" spc="-10" dirty="0">
                <a:latin typeface="Calibri"/>
                <a:cs typeface="Calibri"/>
              </a:rPr>
              <a:t>shows</a:t>
            </a:r>
            <a:r>
              <a:rPr sz="1600" spc="-5" dirty="0">
                <a:latin typeface="Calibri"/>
                <a:cs typeface="Calibri"/>
              </a:rPr>
              <a:t> this</a:t>
            </a:r>
            <a:r>
              <a:rPr sz="1600" dirty="0">
                <a:latin typeface="Calibri"/>
                <a:cs typeface="Calibri"/>
              </a:rPr>
              <a:t> </a:t>
            </a:r>
            <a:r>
              <a:rPr sz="1600" spc="-10" dirty="0">
                <a:latin typeface="Calibri"/>
                <a:cs typeface="Calibri"/>
              </a:rPr>
              <a:t>combination</a:t>
            </a:r>
            <a:r>
              <a:rPr sz="1600" spc="-5" dirty="0">
                <a:latin typeface="Calibri"/>
                <a:cs typeface="Calibri"/>
              </a:rPr>
              <a:t> </a:t>
            </a:r>
            <a:r>
              <a:rPr sz="1600" dirty="0">
                <a:latin typeface="Calibri"/>
                <a:cs typeface="Calibri"/>
              </a:rPr>
              <a:t>and </a:t>
            </a:r>
            <a:r>
              <a:rPr sz="1600" spc="-5" dirty="0">
                <a:latin typeface="Calibri"/>
                <a:cs typeface="Calibri"/>
              </a:rPr>
              <a:t>will help</a:t>
            </a:r>
            <a:r>
              <a:rPr sz="1600" dirty="0">
                <a:latin typeface="Calibri"/>
                <a:cs typeface="Calibri"/>
              </a:rPr>
              <a:t> </a:t>
            </a:r>
            <a:r>
              <a:rPr sz="1600" spc="-10" dirty="0">
                <a:latin typeface="Calibri"/>
                <a:cs typeface="Calibri"/>
              </a:rPr>
              <a:t>you</a:t>
            </a:r>
            <a:r>
              <a:rPr sz="1600" spc="-5" dirty="0">
                <a:latin typeface="Calibri"/>
                <a:cs typeface="Calibri"/>
              </a:rPr>
              <a:t> </a:t>
            </a:r>
            <a:r>
              <a:rPr sz="1600" spc="-10" dirty="0">
                <a:latin typeface="Calibri"/>
                <a:cs typeface="Calibri"/>
              </a:rPr>
              <a:t>to</a:t>
            </a:r>
            <a:r>
              <a:rPr sz="1600" dirty="0">
                <a:latin typeface="Calibri"/>
                <a:cs typeface="Calibri"/>
              </a:rPr>
              <a:t> </a:t>
            </a:r>
            <a:r>
              <a:rPr sz="1600" spc="-10" dirty="0">
                <a:latin typeface="Calibri"/>
                <a:cs typeface="Calibri"/>
              </a:rPr>
              <a:t>get</a:t>
            </a:r>
            <a:r>
              <a:rPr sz="1600" spc="-5" dirty="0">
                <a:latin typeface="Calibri"/>
                <a:cs typeface="Calibri"/>
              </a:rPr>
              <a:t> </a:t>
            </a:r>
            <a:r>
              <a:rPr sz="1600" spc="-10" dirty="0">
                <a:latin typeface="Calibri"/>
                <a:cs typeface="Calibri"/>
              </a:rPr>
              <a:t>intuition</a:t>
            </a:r>
            <a:r>
              <a:rPr sz="1600" dirty="0">
                <a:latin typeface="Calibri"/>
                <a:cs typeface="Calibri"/>
              </a:rPr>
              <a:t> </a:t>
            </a:r>
            <a:r>
              <a:rPr sz="1600" spc="-5" dirty="0">
                <a:latin typeface="Calibri"/>
                <a:cs typeface="Calibri"/>
              </a:rPr>
              <a:t>how </a:t>
            </a:r>
            <a:r>
              <a:rPr sz="1600" spc="-10" dirty="0">
                <a:latin typeface="Calibri"/>
                <a:cs typeface="Calibri"/>
              </a:rPr>
              <a:t>weights </a:t>
            </a:r>
            <a:r>
              <a:rPr sz="1600" spc="-345" dirty="0">
                <a:latin typeface="Calibri"/>
                <a:cs typeface="Calibri"/>
              </a:rPr>
              <a:t> </a:t>
            </a:r>
            <a:r>
              <a:rPr sz="1600" spc="-5" dirty="0">
                <a:latin typeface="Calibri"/>
                <a:cs typeface="Calibri"/>
              </a:rPr>
              <a:t>should</a:t>
            </a:r>
            <a:r>
              <a:rPr sz="1600" spc="-10" dirty="0">
                <a:latin typeface="Calibri"/>
                <a:cs typeface="Calibri"/>
              </a:rPr>
              <a:t> </a:t>
            </a:r>
            <a:r>
              <a:rPr sz="1600" spc="-5" dirty="0">
                <a:latin typeface="Calibri"/>
                <a:cs typeface="Calibri"/>
              </a:rPr>
              <a:t>be </a:t>
            </a:r>
            <a:r>
              <a:rPr sz="1600" spc="-10" dirty="0">
                <a:latin typeface="Calibri"/>
                <a:cs typeface="Calibri"/>
              </a:rPr>
              <a:t>adjusted</a:t>
            </a:r>
            <a:r>
              <a:rPr sz="1600" spc="-5" dirty="0">
                <a:latin typeface="Calibri"/>
                <a:cs typeface="Calibri"/>
              </a:rPr>
              <a:t> in case of </a:t>
            </a:r>
            <a:r>
              <a:rPr sz="1600" spc="-35" dirty="0">
                <a:latin typeface="Calibri"/>
                <a:cs typeface="Calibri"/>
              </a:rPr>
              <a:t>error.</a:t>
            </a:r>
            <a:endParaRPr sz="1600">
              <a:latin typeface="Calibri"/>
              <a:cs typeface="Calibri"/>
            </a:endParaRPr>
          </a:p>
        </p:txBody>
      </p:sp>
      <p:pic>
        <p:nvPicPr>
          <p:cNvPr id="4" name="object 4"/>
          <p:cNvPicPr/>
          <p:nvPr/>
        </p:nvPicPr>
        <p:blipFill>
          <a:blip r:embed="rId2" cstate="print"/>
          <a:stretch>
            <a:fillRect/>
          </a:stretch>
        </p:blipFill>
        <p:spPr>
          <a:xfrm>
            <a:off x="2117329" y="5276437"/>
            <a:ext cx="8286749" cy="15815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6497" y="293115"/>
            <a:ext cx="6291580" cy="629285"/>
          </a:xfrm>
          <a:prstGeom prst="rect">
            <a:avLst/>
          </a:prstGeom>
        </p:spPr>
        <p:txBody>
          <a:bodyPr vert="horz" wrap="square" lIns="0" tIns="13970" rIns="0" bIns="0" rtlCol="0" anchor="ctr">
            <a:spAutoFit/>
          </a:bodyPr>
          <a:lstStyle/>
          <a:p>
            <a:pPr marL="12700">
              <a:lnSpc>
                <a:spcPct val="100000"/>
              </a:lnSpc>
              <a:spcBef>
                <a:spcPts val="110"/>
              </a:spcBef>
            </a:pPr>
            <a:r>
              <a:rPr sz="3950" spc="-25" dirty="0">
                <a:solidFill>
                  <a:srgbClr val="000000"/>
                </a:solidFill>
                <a:latin typeface="Calibri"/>
                <a:cs typeface="Calibri"/>
              </a:rPr>
              <a:t>Perceptron</a:t>
            </a:r>
            <a:r>
              <a:rPr sz="3950" spc="-30" dirty="0">
                <a:solidFill>
                  <a:srgbClr val="000000"/>
                </a:solidFill>
                <a:latin typeface="Calibri"/>
                <a:cs typeface="Calibri"/>
              </a:rPr>
              <a:t> </a:t>
            </a:r>
            <a:r>
              <a:rPr sz="3950" dirty="0">
                <a:solidFill>
                  <a:srgbClr val="000000"/>
                </a:solidFill>
                <a:latin typeface="Calibri"/>
                <a:cs typeface="Calibri"/>
              </a:rPr>
              <a:t>Learning</a:t>
            </a:r>
            <a:r>
              <a:rPr sz="3950" spc="-25" dirty="0">
                <a:solidFill>
                  <a:srgbClr val="000000"/>
                </a:solidFill>
                <a:latin typeface="Calibri"/>
                <a:cs typeface="Calibri"/>
              </a:rPr>
              <a:t> </a:t>
            </a:r>
            <a:r>
              <a:rPr sz="3950" spc="-5" dirty="0">
                <a:solidFill>
                  <a:srgbClr val="000000"/>
                </a:solidFill>
                <a:latin typeface="Calibri"/>
                <a:cs typeface="Calibri"/>
              </a:rPr>
              <a:t>Algorithm</a:t>
            </a:r>
            <a:endParaRPr sz="3950">
              <a:latin typeface="Calibri"/>
              <a:cs typeface="Calibri"/>
            </a:endParaRPr>
          </a:p>
        </p:txBody>
      </p:sp>
      <p:sp>
        <p:nvSpPr>
          <p:cNvPr id="3" name="object 3"/>
          <p:cNvSpPr txBox="1"/>
          <p:nvPr/>
        </p:nvSpPr>
        <p:spPr>
          <a:xfrm>
            <a:off x="2092334" y="1067975"/>
            <a:ext cx="7353300" cy="635000"/>
          </a:xfrm>
          <a:prstGeom prst="rect">
            <a:avLst/>
          </a:prstGeom>
        </p:spPr>
        <p:txBody>
          <a:bodyPr vert="horz" wrap="square" lIns="0" tIns="12700" rIns="0" bIns="0" rtlCol="0">
            <a:spAutoFit/>
          </a:bodyPr>
          <a:lstStyle/>
          <a:p>
            <a:pPr marL="316865" marR="5080" indent="-304800">
              <a:spcBef>
                <a:spcPts val="100"/>
              </a:spcBef>
              <a:buFont typeface="Arial MT"/>
              <a:buChar char="•"/>
              <a:tabLst>
                <a:tab pos="316865" algn="l"/>
                <a:tab pos="317500" algn="l"/>
              </a:tabLst>
            </a:pPr>
            <a:r>
              <a:rPr sz="2000" spc="-10" dirty="0">
                <a:latin typeface="Calibri"/>
                <a:cs typeface="Calibri"/>
              </a:rPr>
              <a:t>Let </a:t>
            </a:r>
            <a:r>
              <a:rPr sz="2000" spc="-5" dirty="0">
                <a:latin typeface="Calibri"/>
                <a:cs typeface="Calibri"/>
              </a:rPr>
              <a:t>us </a:t>
            </a:r>
            <a:r>
              <a:rPr sz="2000" spc="-15" dirty="0">
                <a:latin typeface="Calibri"/>
                <a:cs typeface="Calibri"/>
              </a:rPr>
              <a:t>first</a:t>
            </a:r>
            <a:r>
              <a:rPr sz="2000" spc="-10" dirty="0">
                <a:latin typeface="Calibri"/>
                <a:cs typeface="Calibri"/>
              </a:rPr>
              <a:t> </a:t>
            </a:r>
            <a:r>
              <a:rPr sz="2000" spc="-5" dirty="0">
                <a:latin typeface="Calibri"/>
                <a:cs typeface="Calibri"/>
              </a:rPr>
              <a:t>see the pseudo</a:t>
            </a:r>
            <a:r>
              <a:rPr sz="2000" spc="-10" dirty="0">
                <a:latin typeface="Calibri"/>
                <a:cs typeface="Calibri"/>
              </a:rPr>
              <a:t> code</a:t>
            </a:r>
            <a:r>
              <a:rPr sz="2000" spc="-5" dirty="0">
                <a:latin typeface="Calibri"/>
                <a:cs typeface="Calibri"/>
              </a:rPr>
              <a:t> of this</a:t>
            </a:r>
            <a:r>
              <a:rPr sz="2000" spc="-10" dirty="0">
                <a:latin typeface="Calibri"/>
                <a:cs typeface="Calibri"/>
              </a:rPr>
              <a:t> </a:t>
            </a:r>
            <a:r>
              <a:rPr sz="2000" spc="-5" dirty="0">
                <a:latin typeface="Calibri"/>
                <a:cs typeface="Calibri"/>
              </a:rPr>
              <a:t>algorithm with</a:t>
            </a:r>
            <a:r>
              <a:rPr sz="2000" spc="-10" dirty="0">
                <a:latin typeface="Calibri"/>
                <a:cs typeface="Calibri"/>
              </a:rPr>
              <a:t> respect</a:t>
            </a:r>
            <a:r>
              <a:rPr sz="2000" spc="-5" dirty="0">
                <a:latin typeface="Calibri"/>
                <a:cs typeface="Calibri"/>
              </a:rPr>
              <a:t> </a:t>
            </a:r>
            <a:r>
              <a:rPr sz="2000" spc="-10" dirty="0">
                <a:latin typeface="Calibri"/>
                <a:cs typeface="Calibri"/>
              </a:rPr>
              <a:t>to</a:t>
            </a:r>
            <a:r>
              <a:rPr sz="2000" spc="-5" dirty="0">
                <a:latin typeface="Calibri"/>
                <a:cs typeface="Calibri"/>
              </a:rPr>
              <a:t> our </a:t>
            </a:r>
            <a:r>
              <a:rPr sz="2000" spc="-440" dirty="0">
                <a:latin typeface="Calibri"/>
                <a:cs typeface="Calibri"/>
              </a:rPr>
              <a:t> </a:t>
            </a:r>
            <a:r>
              <a:rPr sz="2000" spc="-15" dirty="0">
                <a:latin typeface="Calibri"/>
                <a:cs typeface="Calibri"/>
              </a:rPr>
              <a:t>example</a:t>
            </a:r>
            <a:r>
              <a:rPr sz="2000" spc="-10" dirty="0">
                <a:latin typeface="Calibri"/>
                <a:cs typeface="Calibri"/>
              </a:rPr>
              <a:t> </a:t>
            </a:r>
            <a:r>
              <a:rPr sz="2000" spc="-5" dirty="0">
                <a:latin typeface="Calibri"/>
                <a:cs typeface="Calibri"/>
              </a:rPr>
              <a:t>in </a:t>
            </a:r>
            <a:r>
              <a:rPr sz="2000" spc="-10" dirty="0">
                <a:latin typeface="Calibri"/>
                <a:cs typeface="Calibri"/>
              </a:rPr>
              <a:t>above</a:t>
            </a:r>
            <a:r>
              <a:rPr sz="2000" spc="-5" dirty="0">
                <a:latin typeface="Calibri"/>
                <a:cs typeface="Calibri"/>
              </a:rPr>
              <a:t> animation.</a:t>
            </a:r>
            <a:endParaRPr sz="2000">
              <a:latin typeface="Calibri"/>
              <a:cs typeface="Calibri"/>
            </a:endParaRPr>
          </a:p>
        </p:txBody>
      </p:sp>
      <p:pic>
        <p:nvPicPr>
          <p:cNvPr id="4" name="object 4"/>
          <p:cNvPicPr/>
          <p:nvPr/>
        </p:nvPicPr>
        <p:blipFill>
          <a:blip r:embed="rId2" cstate="print"/>
          <a:stretch>
            <a:fillRect/>
          </a:stretch>
        </p:blipFill>
        <p:spPr>
          <a:xfrm>
            <a:off x="3147865" y="1829179"/>
            <a:ext cx="5562599" cy="48863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3581" y="426894"/>
            <a:ext cx="8009890" cy="513080"/>
          </a:xfrm>
          <a:prstGeom prst="rect">
            <a:avLst/>
          </a:prstGeom>
        </p:spPr>
        <p:txBody>
          <a:bodyPr vert="horz" wrap="square" lIns="0" tIns="12700" rIns="0" bIns="0" rtlCol="0" anchor="ctr">
            <a:spAutoFit/>
          </a:bodyPr>
          <a:lstStyle/>
          <a:p>
            <a:pPr marL="12700">
              <a:lnSpc>
                <a:spcPct val="100000"/>
              </a:lnSpc>
              <a:spcBef>
                <a:spcPts val="100"/>
              </a:spcBef>
            </a:pPr>
            <a:r>
              <a:rPr sz="3200" spc="-10" dirty="0">
                <a:solidFill>
                  <a:srgbClr val="000000"/>
                </a:solidFill>
              </a:rPr>
              <a:t>Intuition</a:t>
            </a:r>
            <a:r>
              <a:rPr sz="3200" spc="-15" dirty="0">
                <a:solidFill>
                  <a:srgbClr val="000000"/>
                </a:solidFill>
              </a:rPr>
              <a:t> </a:t>
            </a:r>
            <a:r>
              <a:rPr sz="3200" spc="-5" dirty="0">
                <a:solidFill>
                  <a:srgbClr val="000000"/>
                </a:solidFill>
              </a:rPr>
              <a:t>behind</a:t>
            </a:r>
            <a:r>
              <a:rPr sz="3200" spc="-15" dirty="0">
                <a:solidFill>
                  <a:srgbClr val="000000"/>
                </a:solidFill>
              </a:rPr>
              <a:t> </a:t>
            </a:r>
            <a:r>
              <a:rPr sz="3200" spc="-20" dirty="0">
                <a:solidFill>
                  <a:srgbClr val="000000"/>
                </a:solidFill>
              </a:rPr>
              <a:t>Perceptron</a:t>
            </a:r>
            <a:r>
              <a:rPr sz="3200" spc="-15" dirty="0">
                <a:solidFill>
                  <a:srgbClr val="000000"/>
                </a:solidFill>
              </a:rPr>
              <a:t> </a:t>
            </a:r>
            <a:r>
              <a:rPr sz="3200" spc="-10" dirty="0">
                <a:solidFill>
                  <a:srgbClr val="000000"/>
                </a:solidFill>
              </a:rPr>
              <a:t>Learning</a:t>
            </a:r>
            <a:r>
              <a:rPr sz="3200" spc="-20" dirty="0">
                <a:solidFill>
                  <a:srgbClr val="000000"/>
                </a:solidFill>
              </a:rPr>
              <a:t> </a:t>
            </a:r>
            <a:r>
              <a:rPr sz="3200" spc="-10" dirty="0">
                <a:solidFill>
                  <a:srgbClr val="000000"/>
                </a:solidFill>
              </a:rPr>
              <a:t>Algorithm</a:t>
            </a:r>
            <a:endParaRPr sz="3200"/>
          </a:p>
        </p:txBody>
      </p:sp>
      <p:sp>
        <p:nvSpPr>
          <p:cNvPr id="3" name="object 3"/>
          <p:cNvSpPr txBox="1"/>
          <p:nvPr/>
        </p:nvSpPr>
        <p:spPr>
          <a:xfrm>
            <a:off x="2084703" y="1101375"/>
            <a:ext cx="7987665" cy="5267960"/>
          </a:xfrm>
          <a:prstGeom prst="rect">
            <a:avLst/>
          </a:prstGeom>
        </p:spPr>
        <p:txBody>
          <a:bodyPr vert="horz" wrap="square" lIns="0" tIns="53340" rIns="0" bIns="0" rtlCol="0">
            <a:spAutoFit/>
          </a:bodyPr>
          <a:lstStyle/>
          <a:p>
            <a:pPr marL="325120" indent="-312420">
              <a:spcBef>
                <a:spcPts val="420"/>
              </a:spcBef>
              <a:buFont typeface="Arial MT"/>
              <a:buChar char="•"/>
              <a:tabLst>
                <a:tab pos="324485" algn="l"/>
                <a:tab pos="325120" algn="l"/>
              </a:tabLst>
            </a:pPr>
            <a:r>
              <a:rPr sz="1600" spc="-10" dirty="0">
                <a:latin typeface="Calibri"/>
                <a:cs typeface="Calibri"/>
              </a:rPr>
              <a:t>For</a:t>
            </a:r>
            <a:r>
              <a:rPr sz="1600" spc="-5" dirty="0">
                <a:latin typeface="Calibri"/>
                <a:cs typeface="Calibri"/>
              </a:rPr>
              <a:t> </a:t>
            </a:r>
            <a:r>
              <a:rPr sz="1600" spc="-10" dirty="0">
                <a:latin typeface="Calibri"/>
                <a:cs typeface="Calibri"/>
              </a:rPr>
              <a:t>most</a:t>
            </a:r>
            <a:r>
              <a:rPr sz="1600" spc="-5" dirty="0">
                <a:latin typeface="Calibri"/>
                <a:cs typeface="Calibri"/>
              </a:rPr>
              <a:t> part of the</a:t>
            </a:r>
            <a:r>
              <a:rPr sz="1600" dirty="0">
                <a:latin typeface="Calibri"/>
                <a:cs typeface="Calibri"/>
              </a:rPr>
              <a:t> </a:t>
            </a:r>
            <a:r>
              <a:rPr sz="1600" spc="-5" dirty="0">
                <a:latin typeface="Calibri"/>
                <a:cs typeface="Calibri"/>
              </a:rPr>
              <a:t>pseduo </a:t>
            </a:r>
            <a:r>
              <a:rPr sz="1600" spc="-10" dirty="0">
                <a:latin typeface="Calibri"/>
                <a:cs typeface="Calibri"/>
              </a:rPr>
              <a:t>code,</a:t>
            </a:r>
            <a:r>
              <a:rPr sz="1600" spc="-5" dirty="0">
                <a:latin typeface="Calibri"/>
                <a:cs typeface="Calibri"/>
              </a:rPr>
              <a:t> things should</a:t>
            </a:r>
            <a:r>
              <a:rPr sz="1600" dirty="0">
                <a:latin typeface="Calibri"/>
                <a:cs typeface="Calibri"/>
              </a:rPr>
              <a:t> </a:t>
            </a:r>
            <a:r>
              <a:rPr sz="1600" spc="-5" dirty="0">
                <a:latin typeface="Calibri"/>
                <a:cs typeface="Calibri"/>
              </a:rPr>
              <a:t>be self </a:t>
            </a:r>
            <a:r>
              <a:rPr sz="1600" spc="-20" dirty="0">
                <a:latin typeface="Calibri"/>
                <a:cs typeface="Calibri"/>
              </a:rPr>
              <a:t>explanatory.</a:t>
            </a:r>
            <a:endParaRPr sz="1600">
              <a:latin typeface="Calibri"/>
              <a:cs typeface="Calibri"/>
            </a:endParaRPr>
          </a:p>
          <a:p>
            <a:pPr marL="325120" marR="228600" indent="-312420">
              <a:spcBef>
                <a:spcPts val="320"/>
              </a:spcBef>
              <a:buFont typeface="Arial MT"/>
              <a:buChar char="•"/>
              <a:tabLst>
                <a:tab pos="324485" algn="l"/>
                <a:tab pos="325120" algn="l"/>
              </a:tabLst>
            </a:pPr>
            <a:r>
              <a:rPr sz="1600" spc="-30" dirty="0">
                <a:latin typeface="Calibri"/>
                <a:cs typeface="Calibri"/>
              </a:rPr>
              <a:t>We</a:t>
            </a:r>
            <a:r>
              <a:rPr sz="1600" spc="-10" dirty="0">
                <a:latin typeface="Calibri"/>
                <a:cs typeface="Calibri"/>
              </a:rPr>
              <a:t> are</a:t>
            </a:r>
            <a:r>
              <a:rPr sz="1600" spc="-5" dirty="0">
                <a:latin typeface="Calibri"/>
                <a:cs typeface="Calibri"/>
              </a:rPr>
              <a:t> doing multiple loops </a:t>
            </a:r>
            <a:r>
              <a:rPr sz="1600" spc="-10" dirty="0">
                <a:latin typeface="Calibri"/>
                <a:cs typeface="Calibri"/>
              </a:rPr>
              <a:t>over dataset</a:t>
            </a:r>
            <a:r>
              <a:rPr sz="1600" spc="-5" dirty="0">
                <a:latin typeface="Calibri"/>
                <a:cs typeface="Calibri"/>
              </a:rPr>
              <a:t> </a:t>
            </a:r>
            <a:r>
              <a:rPr sz="1600" dirty="0">
                <a:latin typeface="Calibri"/>
                <a:cs typeface="Calibri"/>
              </a:rPr>
              <a:t>and</a:t>
            </a:r>
            <a:r>
              <a:rPr sz="1600" spc="-5" dirty="0">
                <a:latin typeface="Calibri"/>
                <a:cs typeface="Calibri"/>
              </a:rPr>
              <a:t> in each loop </a:t>
            </a:r>
            <a:r>
              <a:rPr sz="1600" spc="-10" dirty="0">
                <a:latin typeface="Calibri"/>
                <a:cs typeface="Calibri"/>
              </a:rPr>
              <a:t>we are</a:t>
            </a:r>
            <a:r>
              <a:rPr sz="1600" spc="-5" dirty="0">
                <a:latin typeface="Calibri"/>
                <a:cs typeface="Calibri"/>
              </a:rPr>
              <a:t> passing </a:t>
            </a:r>
            <a:r>
              <a:rPr sz="1600" spc="-15" dirty="0">
                <a:latin typeface="Calibri"/>
                <a:cs typeface="Calibri"/>
              </a:rPr>
              <a:t>data</a:t>
            </a:r>
            <a:r>
              <a:rPr sz="1600" spc="-5" dirty="0">
                <a:latin typeface="Calibri"/>
                <a:cs typeface="Calibri"/>
              </a:rPr>
              <a:t> one by one </a:t>
            </a:r>
            <a:r>
              <a:rPr sz="1600" spc="-350" dirty="0">
                <a:latin typeface="Calibri"/>
                <a:cs typeface="Calibri"/>
              </a:rPr>
              <a:t> </a:t>
            </a:r>
            <a:r>
              <a:rPr sz="1600" spc="-10" dirty="0">
                <a:latin typeface="Calibri"/>
                <a:cs typeface="Calibri"/>
              </a:rPr>
              <a:t>through perceptron,</a:t>
            </a:r>
            <a:r>
              <a:rPr sz="1600" spc="-5" dirty="0">
                <a:latin typeface="Calibri"/>
                <a:cs typeface="Calibri"/>
              </a:rPr>
              <a:t> calculating </a:t>
            </a:r>
            <a:r>
              <a:rPr sz="1600" spc="-10" dirty="0">
                <a:latin typeface="Calibri"/>
                <a:cs typeface="Calibri"/>
              </a:rPr>
              <a:t>error</a:t>
            </a:r>
            <a:r>
              <a:rPr sz="1600" spc="-5" dirty="0">
                <a:latin typeface="Calibri"/>
                <a:cs typeface="Calibri"/>
              </a:rPr>
              <a:t> </a:t>
            </a:r>
            <a:r>
              <a:rPr sz="1600" dirty="0">
                <a:latin typeface="Calibri"/>
                <a:cs typeface="Calibri"/>
              </a:rPr>
              <a:t>and</a:t>
            </a:r>
            <a:r>
              <a:rPr sz="1600" spc="-5" dirty="0">
                <a:latin typeface="Calibri"/>
                <a:cs typeface="Calibri"/>
              </a:rPr>
              <a:t> adjusting </a:t>
            </a:r>
            <a:r>
              <a:rPr sz="1600" spc="-10" dirty="0">
                <a:latin typeface="Calibri"/>
                <a:cs typeface="Calibri"/>
              </a:rPr>
              <a:t>weights.</a:t>
            </a:r>
            <a:endParaRPr sz="1600">
              <a:latin typeface="Calibri"/>
              <a:cs typeface="Calibri"/>
            </a:endParaRPr>
          </a:p>
          <a:p>
            <a:pPr marL="325120" indent="-312420">
              <a:spcBef>
                <a:spcPts val="320"/>
              </a:spcBef>
              <a:buFont typeface="Arial MT"/>
              <a:buChar char="•"/>
              <a:tabLst>
                <a:tab pos="324485" algn="l"/>
                <a:tab pos="325120" algn="l"/>
              </a:tabLst>
            </a:pPr>
            <a:r>
              <a:rPr sz="1600" spc="-5" dirty="0">
                <a:latin typeface="Calibri"/>
                <a:cs typeface="Calibri"/>
              </a:rPr>
              <a:t>The</a:t>
            </a:r>
            <a:r>
              <a:rPr sz="1600" spc="-10" dirty="0">
                <a:latin typeface="Calibri"/>
                <a:cs typeface="Calibri"/>
              </a:rPr>
              <a:t> </a:t>
            </a:r>
            <a:r>
              <a:rPr sz="1600" spc="-5" dirty="0">
                <a:latin typeface="Calibri"/>
                <a:cs typeface="Calibri"/>
              </a:rPr>
              <a:t>loop is </a:t>
            </a:r>
            <a:r>
              <a:rPr sz="1600" spc="-10" dirty="0">
                <a:latin typeface="Calibri"/>
                <a:cs typeface="Calibri"/>
              </a:rPr>
              <a:t>continued</a:t>
            </a:r>
            <a:r>
              <a:rPr sz="1600" spc="-5" dirty="0">
                <a:latin typeface="Calibri"/>
                <a:cs typeface="Calibri"/>
              </a:rPr>
              <a:t> till</a:t>
            </a:r>
            <a:r>
              <a:rPr sz="1600" spc="-10" dirty="0">
                <a:latin typeface="Calibri"/>
                <a:cs typeface="Calibri"/>
              </a:rPr>
              <a:t> there</a:t>
            </a:r>
            <a:r>
              <a:rPr sz="1600" spc="-5" dirty="0">
                <a:latin typeface="Calibri"/>
                <a:cs typeface="Calibri"/>
              </a:rPr>
              <a:t> </a:t>
            </a:r>
            <a:r>
              <a:rPr sz="1600" spc="-10" dirty="0">
                <a:latin typeface="Calibri"/>
                <a:cs typeface="Calibri"/>
              </a:rPr>
              <a:t>are</a:t>
            </a:r>
            <a:r>
              <a:rPr sz="1600" spc="-5" dirty="0">
                <a:latin typeface="Calibri"/>
                <a:cs typeface="Calibri"/>
              </a:rPr>
              <a:t> no </a:t>
            </a:r>
            <a:r>
              <a:rPr sz="1600" spc="-15" dirty="0">
                <a:latin typeface="Calibri"/>
                <a:cs typeface="Calibri"/>
              </a:rPr>
              <a:t>errors.</a:t>
            </a:r>
            <a:endParaRPr sz="1600">
              <a:latin typeface="Calibri"/>
              <a:cs typeface="Calibri"/>
            </a:endParaRPr>
          </a:p>
          <a:p>
            <a:pPr marL="325120" indent="-312420">
              <a:spcBef>
                <a:spcPts val="320"/>
              </a:spcBef>
              <a:buFont typeface="Arial MT"/>
              <a:buChar char="•"/>
              <a:tabLst>
                <a:tab pos="324485" algn="l"/>
                <a:tab pos="325120" algn="l"/>
              </a:tabLst>
            </a:pPr>
            <a:r>
              <a:rPr sz="1600" spc="-5" dirty="0">
                <a:latin typeface="Calibri"/>
                <a:cs typeface="Calibri"/>
              </a:rPr>
              <a:t>Example</a:t>
            </a:r>
            <a:r>
              <a:rPr sz="1600" spc="-50" dirty="0">
                <a:latin typeface="Calibri"/>
                <a:cs typeface="Calibri"/>
              </a:rPr>
              <a:t> </a:t>
            </a:r>
            <a:r>
              <a:rPr sz="1600" spc="-5" dirty="0">
                <a:latin typeface="Calibri"/>
                <a:cs typeface="Calibri"/>
              </a:rPr>
              <a:t>1:</a:t>
            </a:r>
            <a:endParaRPr sz="1600">
              <a:latin typeface="Calibri"/>
              <a:cs typeface="Calibri"/>
            </a:endParaRPr>
          </a:p>
          <a:p>
            <a:pPr marL="427990">
              <a:spcBef>
                <a:spcPts val="320"/>
              </a:spcBef>
              <a:tabLst>
                <a:tab pos="724535" algn="l"/>
              </a:tabLst>
            </a:pPr>
            <a:r>
              <a:rPr sz="1600" b="1" dirty="0">
                <a:latin typeface="Arial"/>
                <a:cs typeface="Arial"/>
              </a:rPr>
              <a:t>–	</a:t>
            </a:r>
            <a:r>
              <a:rPr sz="1600" b="1" u="heavy" spc="-5" dirty="0">
                <a:uFill>
                  <a:solidFill>
                    <a:srgbClr val="000000"/>
                  </a:solidFill>
                </a:uFill>
                <a:latin typeface="Calibri"/>
                <a:cs typeface="Calibri"/>
              </a:rPr>
              <a:t>Actual</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=1</a:t>
            </a:r>
            <a:r>
              <a:rPr sz="1600" b="1" u="heavy" spc="-15" dirty="0">
                <a:uFill>
                  <a:solidFill>
                    <a:srgbClr val="000000"/>
                  </a:solidFill>
                </a:uFill>
                <a:latin typeface="Calibri"/>
                <a:cs typeface="Calibri"/>
              </a:rPr>
              <a:t> </a:t>
            </a:r>
            <a:r>
              <a:rPr sz="1600" b="1" u="heavy" dirty="0">
                <a:uFill>
                  <a:solidFill>
                    <a:srgbClr val="000000"/>
                  </a:solidFill>
                </a:uFill>
                <a:latin typeface="Calibri"/>
                <a:cs typeface="Calibri"/>
              </a:rPr>
              <a: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Output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r>
              <a:rPr sz="1600" b="1" u="heavy" spc="-15" dirty="0">
                <a:uFill>
                  <a:solidFill>
                    <a:srgbClr val="000000"/>
                  </a:solidFill>
                </a:uFill>
                <a:latin typeface="Calibri"/>
                <a:cs typeface="Calibri"/>
              </a:rPr>
              <a:t> </a:t>
            </a:r>
            <a:r>
              <a:rPr sz="1600" b="1" u="heavy" spc="-10" dirty="0">
                <a:uFill>
                  <a:solidFill>
                    <a:srgbClr val="000000"/>
                  </a:solidFill>
                </a:uFill>
                <a:latin typeface="Calibri"/>
                <a:cs typeface="Calibri"/>
              </a:rPr>
              <a:t>Error</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=1</a:t>
            </a:r>
            <a:endParaRPr sz="1600">
              <a:latin typeface="Calibri"/>
              <a:cs typeface="Calibri"/>
            </a:endParaRPr>
          </a:p>
          <a:p>
            <a:pPr marL="725170" marR="379095" indent="-297180">
              <a:spcBef>
                <a:spcPts val="320"/>
              </a:spcBef>
              <a:buFont typeface="Arial MT"/>
              <a:buChar char="–"/>
              <a:tabLst>
                <a:tab pos="724535" algn="l"/>
                <a:tab pos="725170" algn="l"/>
              </a:tabLst>
            </a:pPr>
            <a:r>
              <a:rPr sz="1600" spc="-5" dirty="0">
                <a:latin typeface="Calibri"/>
                <a:cs typeface="Calibri"/>
              </a:rPr>
              <a:t>In this case, since Output</a:t>
            </a:r>
            <a:r>
              <a:rPr sz="1600" dirty="0">
                <a:latin typeface="Calibri"/>
                <a:cs typeface="Calibri"/>
              </a:rPr>
              <a:t> </a:t>
            </a:r>
            <a:r>
              <a:rPr sz="1600" spc="-5" dirty="0">
                <a:latin typeface="Calibri"/>
                <a:cs typeface="Calibri"/>
              </a:rPr>
              <a:t>is less than </a:t>
            </a:r>
            <a:r>
              <a:rPr sz="1600" dirty="0">
                <a:latin typeface="Calibri"/>
                <a:cs typeface="Calibri"/>
              </a:rPr>
              <a:t>actual, </a:t>
            </a:r>
            <a:r>
              <a:rPr sz="1600" spc="-10" dirty="0">
                <a:latin typeface="Calibri"/>
                <a:cs typeface="Calibri"/>
              </a:rPr>
              <a:t>we</a:t>
            </a:r>
            <a:r>
              <a:rPr sz="1600" spc="-5" dirty="0">
                <a:latin typeface="Calibri"/>
                <a:cs typeface="Calibri"/>
              </a:rPr>
              <a:t> </a:t>
            </a:r>
            <a:r>
              <a:rPr sz="1600" spc="-10" dirty="0">
                <a:latin typeface="Calibri"/>
                <a:cs typeface="Calibri"/>
              </a:rPr>
              <a:t>would</a:t>
            </a:r>
            <a:r>
              <a:rPr sz="1600" spc="-5" dirty="0">
                <a:latin typeface="Calibri"/>
                <a:cs typeface="Calibri"/>
              </a:rPr>
              <a:t> </a:t>
            </a:r>
            <a:r>
              <a:rPr sz="1600" spc="-20" dirty="0">
                <a:latin typeface="Calibri"/>
                <a:cs typeface="Calibri"/>
              </a:rPr>
              <a:t>like</a:t>
            </a:r>
            <a:r>
              <a:rPr sz="1600" spc="-5" dirty="0">
                <a:latin typeface="Calibri"/>
                <a:cs typeface="Calibri"/>
              </a:rPr>
              <a:t> </a:t>
            </a:r>
            <a:r>
              <a:rPr sz="1600" spc="-10" dirty="0">
                <a:latin typeface="Calibri"/>
                <a:cs typeface="Calibri"/>
              </a:rPr>
              <a:t>to</a:t>
            </a:r>
            <a:r>
              <a:rPr sz="1600" dirty="0">
                <a:latin typeface="Calibri"/>
                <a:cs typeface="Calibri"/>
              </a:rPr>
              <a:t> </a:t>
            </a:r>
            <a:r>
              <a:rPr sz="1600" spc="-10" dirty="0">
                <a:latin typeface="Calibri"/>
                <a:cs typeface="Calibri"/>
              </a:rPr>
              <a:t>increase</a:t>
            </a:r>
            <a:r>
              <a:rPr sz="1600" spc="-5" dirty="0">
                <a:latin typeface="Calibri"/>
                <a:cs typeface="Calibri"/>
              </a:rPr>
              <a:t> the </a:t>
            </a:r>
            <a:r>
              <a:rPr sz="1600" spc="-10" dirty="0">
                <a:latin typeface="Calibri"/>
                <a:cs typeface="Calibri"/>
              </a:rPr>
              <a:t>weight</a:t>
            </a:r>
            <a:r>
              <a:rPr sz="1600" spc="-5" dirty="0">
                <a:latin typeface="Calibri"/>
                <a:cs typeface="Calibri"/>
              </a:rPr>
              <a:t> </a:t>
            </a:r>
            <a:r>
              <a:rPr sz="1600" spc="-10" dirty="0">
                <a:latin typeface="Calibri"/>
                <a:cs typeface="Calibri"/>
              </a:rPr>
              <a:t>to </a:t>
            </a:r>
            <a:r>
              <a:rPr sz="1600" spc="-345" dirty="0">
                <a:latin typeface="Calibri"/>
                <a:cs typeface="Calibri"/>
              </a:rPr>
              <a:t> </a:t>
            </a:r>
            <a:r>
              <a:rPr sz="1600" spc="-5" dirty="0">
                <a:latin typeface="Calibri"/>
                <a:cs typeface="Calibri"/>
              </a:rPr>
              <a:t>push the output </a:t>
            </a:r>
            <a:r>
              <a:rPr sz="1600" spc="-15" dirty="0">
                <a:latin typeface="Calibri"/>
                <a:cs typeface="Calibri"/>
              </a:rPr>
              <a:t>towards</a:t>
            </a:r>
            <a:r>
              <a:rPr sz="1600" dirty="0">
                <a:latin typeface="Calibri"/>
                <a:cs typeface="Calibri"/>
              </a:rPr>
              <a:t> actual.</a:t>
            </a:r>
            <a:r>
              <a:rPr sz="1600" spc="-5" dirty="0">
                <a:latin typeface="Calibri"/>
                <a:cs typeface="Calibri"/>
              </a:rPr>
              <a:t> It </a:t>
            </a:r>
            <a:r>
              <a:rPr sz="1600" spc="-10" dirty="0">
                <a:latin typeface="Calibri"/>
                <a:cs typeface="Calibri"/>
              </a:rPr>
              <a:t>requires</a:t>
            </a:r>
            <a:r>
              <a:rPr sz="1600" spc="-5" dirty="0">
                <a:latin typeface="Calibri"/>
                <a:cs typeface="Calibri"/>
              </a:rPr>
              <a:t> </a:t>
            </a:r>
            <a:r>
              <a:rPr sz="1600" dirty="0">
                <a:latin typeface="Calibri"/>
                <a:cs typeface="Calibri"/>
              </a:rPr>
              <a:t>a </a:t>
            </a:r>
            <a:r>
              <a:rPr sz="1600" spc="-10" dirty="0">
                <a:latin typeface="Calibri"/>
                <a:cs typeface="Calibri"/>
              </a:rPr>
              <a:t>positive</a:t>
            </a:r>
            <a:r>
              <a:rPr sz="1600" spc="-5"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a:t>
            </a:r>
            <a:endParaRPr sz="1600">
              <a:latin typeface="Calibri"/>
              <a:cs typeface="Calibri"/>
            </a:endParaRPr>
          </a:p>
          <a:p>
            <a:pPr marL="725170" indent="-297180">
              <a:spcBef>
                <a:spcPts val="320"/>
              </a:spcBef>
              <a:buFont typeface="Arial MT"/>
              <a:buChar char="–"/>
              <a:tabLst>
                <a:tab pos="724535" algn="l"/>
                <a:tab pos="725170" algn="l"/>
              </a:tabLst>
            </a:pPr>
            <a:r>
              <a:rPr sz="1600" spc="-20" dirty="0">
                <a:latin typeface="Calibri"/>
                <a:cs typeface="Calibri"/>
              </a:rPr>
              <a:t>Weight</a:t>
            </a:r>
            <a:r>
              <a:rPr sz="1600" dirty="0">
                <a:latin typeface="Calibri"/>
                <a:cs typeface="Calibri"/>
              </a:rPr>
              <a:t> =</a:t>
            </a:r>
            <a:r>
              <a:rPr sz="1600" spc="5" dirty="0">
                <a:latin typeface="Calibri"/>
                <a:cs typeface="Calibri"/>
              </a:rPr>
              <a:t> </a:t>
            </a:r>
            <a:r>
              <a:rPr sz="1600" spc="-20" dirty="0">
                <a:latin typeface="Calibri"/>
                <a:cs typeface="Calibri"/>
              </a:rPr>
              <a:t>Weight</a:t>
            </a:r>
            <a:r>
              <a:rPr sz="1600" dirty="0">
                <a:latin typeface="Calibri"/>
                <a:cs typeface="Calibri"/>
              </a:rPr>
              <a:t> +</a:t>
            </a:r>
            <a:r>
              <a:rPr sz="1600" spc="5" dirty="0">
                <a:latin typeface="Calibri"/>
                <a:cs typeface="Calibri"/>
              </a:rPr>
              <a:t> </a:t>
            </a:r>
            <a:r>
              <a:rPr sz="1600" spc="-10" dirty="0">
                <a:latin typeface="Calibri"/>
                <a:cs typeface="Calibri"/>
              </a:rPr>
              <a:t>Error*Input</a:t>
            </a:r>
            <a:r>
              <a:rPr sz="1600" spc="25" dirty="0">
                <a:latin typeface="Calibri"/>
                <a:cs typeface="Calibri"/>
              </a:rPr>
              <a:t> </a:t>
            </a:r>
            <a:r>
              <a:rPr sz="1600" dirty="0">
                <a:latin typeface="Calibri"/>
                <a:cs typeface="Calibri"/>
              </a:rPr>
              <a:t>= </a:t>
            </a:r>
            <a:r>
              <a:rPr sz="1600" spc="-20" dirty="0">
                <a:latin typeface="Calibri"/>
                <a:cs typeface="Calibri"/>
              </a:rPr>
              <a:t>Weight</a:t>
            </a:r>
            <a:r>
              <a:rPr sz="1600" spc="5" dirty="0">
                <a:latin typeface="Calibri"/>
                <a:cs typeface="Calibri"/>
              </a:rPr>
              <a:t> </a:t>
            </a:r>
            <a:r>
              <a:rPr sz="1600" dirty="0">
                <a:latin typeface="Calibri"/>
                <a:cs typeface="Calibri"/>
              </a:rPr>
              <a:t>+</a:t>
            </a:r>
            <a:r>
              <a:rPr sz="1600" spc="5" dirty="0">
                <a:latin typeface="Calibri"/>
                <a:cs typeface="Calibri"/>
              </a:rPr>
              <a:t> </a:t>
            </a:r>
            <a:r>
              <a:rPr sz="1600" spc="-5" dirty="0">
                <a:latin typeface="Calibri"/>
                <a:cs typeface="Calibri"/>
              </a:rPr>
              <a:t>1*Input</a:t>
            </a:r>
            <a:r>
              <a:rPr sz="1600"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a:t>
            </a:r>
            <a:r>
              <a:rPr sz="1600" dirty="0">
                <a:latin typeface="Calibri"/>
                <a:cs typeface="Calibri"/>
              </a:rPr>
              <a:t> </a:t>
            </a:r>
            <a:r>
              <a:rPr sz="1600" spc="-5" dirty="0">
                <a:latin typeface="Calibri"/>
                <a:cs typeface="Calibri"/>
              </a:rPr>
              <a:t>is</a:t>
            </a:r>
            <a:r>
              <a:rPr sz="1600" spc="5" dirty="0">
                <a:latin typeface="Calibri"/>
                <a:cs typeface="Calibri"/>
              </a:rPr>
              <a:t> </a:t>
            </a:r>
            <a:r>
              <a:rPr sz="1600" spc="-10" dirty="0">
                <a:latin typeface="Calibri"/>
                <a:cs typeface="Calibri"/>
              </a:rPr>
              <a:t>positive)</a:t>
            </a:r>
            <a:endParaRPr sz="1600">
              <a:latin typeface="Calibri"/>
              <a:cs typeface="Calibri"/>
            </a:endParaRPr>
          </a:p>
          <a:p>
            <a:pPr marL="325120" indent="-312420">
              <a:spcBef>
                <a:spcPts val="320"/>
              </a:spcBef>
              <a:buFont typeface="Arial MT"/>
              <a:buChar char="•"/>
              <a:tabLst>
                <a:tab pos="324485" algn="l"/>
                <a:tab pos="325120" algn="l"/>
              </a:tabLst>
            </a:pPr>
            <a:r>
              <a:rPr sz="1600" spc="-5" dirty="0">
                <a:latin typeface="Calibri"/>
                <a:cs typeface="Calibri"/>
              </a:rPr>
              <a:t>Example</a:t>
            </a:r>
            <a:r>
              <a:rPr sz="1600" spc="-50" dirty="0">
                <a:latin typeface="Calibri"/>
                <a:cs typeface="Calibri"/>
              </a:rPr>
              <a:t> </a:t>
            </a:r>
            <a:r>
              <a:rPr sz="1600" spc="-5" dirty="0">
                <a:latin typeface="Calibri"/>
                <a:cs typeface="Calibri"/>
              </a:rPr>
              <a:t>2:</a:t>
            </a:r>
            <a:endParaRPr sz="1600">
              <a:latin typeface="Calibri"/>
              <a:cs typeface="Calibri"/>
            </a:endParaRPr>
          </a:p>
          <a:p>
            <a:pPr marL="427990">
              <a:spcBef>
                <a:spcPts val="320"/>
              </a:spcBef>
              <a:tabLst>
                <a:tab pos="724535" algn="l"/>
              </a:tabLst>
            </a:pPr>
            <a:r>
              <a:rPr sz="1600" b="1" dirty="0">
                <a:latin typeface="Arial"/>
                <a:cs typeface="Arial"/>
              </a:rPr>
              <a:t>–	</a:t>
            </a:r>
            <a:r>
              <a:rPr sz="1600" b="1" u="heavy" spc="-5" dirty="0">
                <a:uFill>
                  <a:solidFill>
                    <a:srgbClr val="000000"/>
                  </a:solidFill>
                </a:uFill>
                <a:latin typeface="Calibri"/>
                <a:cs typeface="Calibri"/>
              </a:rPr>
              <a:t>Actual</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r>
              <a:rPr sz="1600" b="1" u="heavy" spc="-15" dirty="0">
                <a:uFill>
                  <a:solidFill>
                    <a:srgbClr val="000000"/>
                  </a:solidFill>
                </a:uFill>
                <a:latin typeface="Calibri"/>
                <a:cs typeface="Calibri"/>
              </a:rPr>
              <a:t> </a:t>
            </a:r>
            <a:r>
              <a:rPr sz="1600" b="1" u="heavy" dirty="0">
                <a:uFill>
                  <a:solidFill>
                    <a:srgbClr val="000000"/>
                  </a:solidFill>
                </a:uFill>
                <a:latin typeface="Calibri"/>
                <a:cs typeface="Calibri"/>
              </a:rPr>
              <a:t>,</a:t>
            </a:r>
            <a:r>
              <a:rPr sz="1600" b="1" u="heavy" spc="-10" dirty="0">
                <a:uFill>
                  <a:solidFill>
                    <a:srgbClr val="000000"/>
                  </a:solidFill>
                </a:uFill>
                <a:latin typeface="Calibri"/>
                <a:cs typeface="Calibri"/>
              </a:rPr>
              <a:t> </a:t>
            </a:r>
            <a:r>
              <a:rPr sz="1600" b="1" u="heavy" spc="-5" dirty="0">
                <a:uFill>
                  <a:solidFill>
                    <a:srgbClr val="000000"/>
                  </a:solidFill>
                </a:uFill>
                <a:latin typeface="Calibri"/>
                <a:cs typeface="Calibri"/>
              </a:rPr>
              <a:t>Output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=1,</a:t>
            </a:r>
            <a:r>
              <a:rPr sz="1600" b="1" u="heavy" spc="-15" dirty="0">
                <a:uFill>
                  <a:solidFill>
                    <a:srgbClr val="000000"/>
                  </a:solidFill>
                </a:uFill>
                <a:latin typeface="Calibri"/>
                <a:cs typeface="Calibri"/>
              </a:rPr>
              <a:t> </a:t>
            </a:r>
            <a:r>
              <a:rPr sz="1600" b="1" u="heavy" spc="-10" dirty="0">
                <a:uFill>
                  <a:solidFill>
                    <a:srgbClr val="000000"/>
                  </a:solidFill>
                </a:uFill>
                <a:latin typeface="Calibri"/>
                <a:cs typeface="Calibri"/>
              </a:rPr>
              <a:t>Error </a:t>
            </a:r>
            <a:r>
              <a:rPr sz="1600" b="1" u="heavy" dirty="0">
                <a:uFill>
                  <a:solidFill>
                    <a:srgbClr val="000000"/>
                  </a:solidFill>
                </a:uFill>
                <a:latin typeface="Calibri"/>
                <a:cs typeface="Calibri"/>
              </a:rPr>
              <a: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-1</a:t>
            </a:r>
            <a:endParaRPr sz="1600">
              <a:latin typeface="Calibri"/>
              <a:cs typeface="Calibri"/>
            </a:endParaRPr>
          </a:p>
          <a:p>
            <a:pPr marL="725170" marR="192405" indent="-297180">
              <a:spcBef>
                <a:spcPts val="320"/>
              </a:spcBef>
              <a:buFont typeface="Arial MT"/>
              <a:buChar char="–"/>
              <a:tabLst>
                <a:tab pos="724535" algn="l"/>
                <a:tab pos="725170" algn="l"/>
              </a:tabLst>
            </a:pPr>
            <a:r>
              <a:rPr sz="1600" spc="-5" dirty="0">
                <a:latin typeface="Calibri"/>
                <a:cs typeface="Calibri"/>
              </a:rPr>
              <a:t>In this case, since Output</a:t>
            </a:r>
            <a:r>
              <a:rPr sz="1600" dirty="0">
                <a:latin typeface="Calibri"/>
                <a:cs typeface="Calibri"/>
              </a:rPr>
              <a:t> </a:t>
            </a:r>
            <a:r>
              <a:rPr sz="1600" spc="-5" dirty="0">
                <a:latin typeface="Calibri"/>
                <a:cs typeface="Calibri"/>
              </a:rPr>
              <a:t>is </a:t>
            </a:r>
            <a:r>
              <a:rPr sz="1600" spc="-10" dirty="0">
                <a:latin typeface="Calibri"/>
                <a:cs typeface="Calibri"/>
              </a:rPr>
              <a:t>more</a:t>
            </a:r>
            <a:r>
              <a:rPr sz="1600" spc="-5" dirty="0">
                <a:latin typeface="Calibri"/>
                <a:cs typeface="Calibri"/>
              </a:rPr>
              <a:t> than </a:t>
            </a:r>
            <a:r>
              <a:rPr sz="1600" dirty="0">
                <a:latin typeface="Calibri"/>
                <a:cs typeface="Calibri"/>
              </a:rPr>
              <a:t>actual, </a:t>
            </a:r>
            <a:r>
              <a:rPr sz="1600" spc="-10" dirty="0">
                <a:latin typeface="Calibri"/>
                <a:cs typeface="Calibri"/>
              </a:rPr>
              <a:t>we</a:t>
            </a:r>
            <a:r>
              <a:rPr sz="1600" spc="-5" dirty="0">
                <a:latin typeface="Calibri"/>
                <a:cs typeface="Calibri"/>
              </a:rPr>
              <a:t> </a:t>
            </a:r>
            <a:r>
              <a:rPr sz="1600" spc="-10" dirty="0">
                <a:latin typeface="Calibri"/>
                <a:cs typeface="Calibri"/>
              </a:rPr>
              <a:t>would</a:t>
            </a:r>
            <a:r>
              <a:rPr sz="1600" spc="-5" dirty="0">
                <a:latin typeface="Calibri"/>
                <a:cs typeface="Calibri"/>
              </a:rPr>
              <a:t> </a:t>
            </a:r>
            <a:r>
              <a:rPr sz="1600" spc="-20" dirty="0">
                <a:latin typeface="Calibri"/>
                <a:cs typeface="Calibri"/>
              </a:rPr>
              <a:t>like</a:t>
            </a:r>
            <a:r>
              <a:rPr sz="1600" spc="-5" dirty="0">
                <a:latin typeface="Calibri"/>
                <a:cs typeface="Calibri"/>
              </a:rPr>
              <a:t> </a:t>
            </a:r>
            <a:r>
              <a:rPr sz="1600" spc="-10" dirty="0">
                <a:latin typeface="Calibri"/>
                <a:cs typeface="Calibri"/>
              </a:rPr>
              <a:t>to</a:t>
            </a:r>
            <a:r>
              <a:rPr sz="1600" dirty="0">
                <a:latin typeface="Calibri"/>
                <a:cs typeface="Calibri"/>
              </a:rPr>
              <a:t> </a:t>
            </a:r>
            <a:r>
              <a:rPr sz="1600" spc="-10" dirty="0">
                <a:latin typeface="Calibri"/>
                <a:cs typeface="Calibri"/>
              </a:rPr>
              <a:t>decrease</a:t>
            </a:r>
            <a:r>
              <a:rPr sz="1600" spc="-5" dirty="0">
                <a:latin typeface="Calibri"/>
                <a:cs typeface="Calibri"/>
              </a:rPr>
              <a:t> the </a:t>
            </a:r>
            <a:r>
              <a:rPr sz="1600" spc="-10" dirty="0">
                <a:latin typeface="Calibri"/>
                <a:cs typeface="Calibri"/>
              </a:rPr>
              <a:t>weight</a:t>
            </a:r>
            <a:r>
              <a:rPr sz="1600" spc="-5" dirty="0">
                <a:latin typeface="Calibri"/>
                <a:cs typeface="Calibri"/>
              </a:rPr>
              <a:t> </a:t>
            </a:r>
            <a:r>
              <a:rPr sz="1600" spc="-10" dirty="0">
                <a:latin typeface="Calibri"/>
                <a:cs typeface="Calibri"/>
              </a:rPr>
              <a:t>to </a:t>
            </a:r>
            <a:r>
              <a:rPr sz="1600" spc="-345" dirty="0">
                <a:latin typeface="Calibri"/>
                <a:cs typeface="Calibri"/>
              </a:rPr>
              <a:t> </a:t>
            </a:r>
            <a:r>
              <a:rPr sz="1600" spc="-5" dirty="0">
                <a:latin typeface="Calibri"/>
                <a:cs typeface="Calibri"/>
              </a:rPr>
              <a:t>pull back the output</a:t>
            </a:r>
            <a:r>
              <a:rPr sz="1600" dirty="0">
                <a:latin typeface="Calibri"/>
                <a:cs typeface="Calibri"/>
              </a:rPr>
              <a:t> </a:t>
            </a:r>
            <a:r>
              <a:rPr sz="1600" spc="-15" dirty="0">
                <a:latin typeface="Calibri"/>
                <a:cs typeface="Calibri"/>
              </a:rPr>
              <a:t>towards</a:t>
            </a:r>
            <a:r>
              <a:rPr sz="1600" spc="-5" dirty="0">
                <a:latin typeface="Calibri"/>
                <a:cs typeface="Calibri"/>
              </a:rPr>
              <a:t> </a:t>
            </a:r>
            <a:r>
              <a:rPr sz="1600" dirty="0">
                <a:latin typeface="Calibri"/>
                <a:cs typeface="Calibri"/>
              </a:rPr>
              <a:t>actual.</a:t>
            </a:r>
            <a:r>
              <a:rPr sz="1600" spc="-5" dirty="0">
                <a:latin typeface="Calibri"/>
                <a:cs typeface="Calibri"/>
              </a:rPr>
              <a:t> It</a:t>
            </a:r>
            <a:r>
              <a:rPr sz="1600" dirty="0">
                <a:latin typeface="Calibri"/>
                <a:cs typeface="Calibri"/>
              </a:rPr>
              <a:t> </a:t>
            </a:r>
            <a:r>
              <a:rPr sz="1600" spc="-10" dirty="0">
                <a:latin typeface="Calibri"/>
                <a:cs typeface="Calibri"/>
              </a:rPr>
              <a:t>requires</a:t>
            </a:r>
            <a:r>
              <a:rPr sz="1600" spc="-5" dirty="0">
                <a:latin typeface="Calibri"/>
                <a:cs typeface="Calibri"/>
              </a:rPr>
              <a:t> </a:t>
            </a:r>
            <a:r>
              <a:rPr sz="1600" dirty="0">
                <a:latin typeface="Calibri"/>
                <a:cs typeface="Calibri"/>
              </a:rPr>
              <a:t>a</a:t>
            </a:r>
            <a:r>
              <a:rPr sz="1600" spc="-5" dirty="0">
                <a:latin typeface="Calibri"/>
                <a:cs typeface="Calibri"/>
              </a:rPr>
              <a:t> </a:t>
            </a:r>
            <a:r>
              <a:rPr sz="1600" spc="-15" dirty="0">
                <a:latin typeface="Calibri"/>
                <a:cs typeface="Calibri"/>
              </a:rPr>
              <a:t>negative</a:t>
            </a:r>
            <a:r>
              <a:rPr sz="1600"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a:t>
            </a:r>
            <a:endParaRPr sz="1600">
              <a:latin typeface="Calibri"/>
              <a:cs typeface="Calibri"/>
            </a:endParaRPr>
          </a:p>
          <a:p>
            <a:pPr marL="725170" indent="-297180">
              <a:spcBef>
                <a:spcPts val="320"/>
              </a:spcBef>
              <a:buFont typeface="Arial MT"/>
              <a:buChar char="–"/>
              <a:tabLst>
                <a:tab pos="724535" algn="l"/>
                <a:tab pos="725170" algn="l"/>
              </a:tabLst>
            </a:pPr>
            <a:r>
              <a:rPr sz="1600" spc="-20" dirty="0">
                <a:latin typeface="Calibri"/>
                <a:cs typeface="Calibri"/>
              </a:rPr>
              <a:t>Weight</a:t>
            </a:r>
            <a:r>
              <a:rPr sz="1600" dirty="0">
                <a:latin typeface="Calibri"/>
                <a:cs typeface="Calibri"/>
              </a:rPr>
              <a:t> =</a:t>
            </a:r>
            <a:r>
              <a:rPr sz="1600" spc="5" dirty="0">
                <a:latin typeface="Calibri"/>
                <a:cs typeface="Calibri"/>
              </a:rPr>
              <a:t> </a:t>
            </a:r>
            <a:r>
              <a:rPr sz="1600" spc="-20" dirty="0">
                <a:latin typeface="Calibri"/>
                <a:cs typeface="Calibri"/>
              </a:rPr>
              <a:t>Weight</a:t>
            </a:r>
            <a:r>
              <a:rPr sz="1600" dirty="0">
                <a:latin typeface="Calibri"/>
                <a:cs typeface="Calibri"/>
              </a:rPr>
              <a:t> +</a:t>
            </a:r>
            <a:r>
              <a:rPr sz="1600" spc="5" dirty="0">
                <a:latin typeface="Calibri"/>
                <a:cs typeface="Calibri"/>
              </a:rPr>
              <a:t> </a:t>
            </a:r>
            <a:r>
              <a:rPr sz="1600" spc="-10" dirty="0">
                <a:latin typeface="Calibri"/>
                <a:cs typeface="Calibri"/>
              </a:rPr>
              <a:t>Error*Input</a:t>
            </a:r>
            <a:r>
              <a:rPr sz="1600" spc="25" dirty="0">
                <a:latin typeface="Calibri"/>
                <a:cs typeface="Calibri"/>
              </a:rPr>
              <a:t> </a:t>
            </a:r>
            <a:r>
              <a:rPr sz="1600" dirty="0">
                <a:latin typeface="Calibri"/>
                <a:cs typeface="Calibri"/>
              </a:rPr>
              <a:t>=</a:t>
            </a:r>
            <a:r>
              <a:rPr sz="1600" spc="5" dirty="0">
                <a:latin typeface="Calibri"/>
                <a:cs typeface="Calibri"/>
              </a:rPr>
              <a:t> </a:t>
            </a:r>
            <a:r>
              <a:rPr sz="1600" spc="-20" dirty="0">
                <a:latin typeface="Calibri"/>
                <a:cs typeface="Calibri"/>
              </a:rPr>
              <a:t>Weight</a:t>
            </a:r>
            <a:r>
              <a:rPr sz="1600" dirty="0">
                <a:latin typeface="Calibri"/>
                <a:cs typeface="Calibri"/>
              </a:rPr>
              <a:t> –</a:t>
            </a:r>
            <a:r>
              <a:rPr sz="1600" spc="5" dirty="0">
                <a:latin typeface="Calibri"/>
                <a:cs typeface="Calibri"/>
              </a:rPr>
              <a:t> </a:t>
            </a:r>
            <a:r>
              <a:rPr sz="1600" spc="-5" dirty="0">
                <a:latin typeface="Calibri"/>
                <a:cs typeface="Calibri"/>
              </a:rPr>
              <a:t>1*Input</a:t>
            </a:r>
            <a:r>
              <a:rPr sz="1600" spc="5" dirty="0">
                <a:latin typeface="Calibri"/>
                <a:cs typeface="Calibri"/>
              </a:rPr>
              <a:t> </a:t>
            </a:r>
            <a:r>
              <a:rPr sz="1600" spc="-10" dirty="0">
                <a:latin typeface="Calibri"/>
                <a:cs typeface="Calibri"/>
              </a:rPr>
              <a:t>(weight</a:t>
            </a:r>
            <a:r>
              <a:rPr sz="1600" dirty="0">
                <a:latin typeface="Calibri"/>
                <a:cs typeface="Calibri"/>
              </a:rPr>
              <a:t> </a:t>
            </a:r>
            <a:r>
              <a:rPr sz="1600" spc="-10" dirty="0">
                <a:latin typeface="Calibri"/>
                <a:cs typeface="Calibri"/>
              </a:rPr>
              <a:t>adjustment</a:t>
            </a:r>
            <a:r>
              <a:rPr sz="1600" spc="5" dirty="0">
                <a:latin typeface="Calibri"/>
                <a:cs typeface="Calibri"/>
              </a:rPr>
              <a:t> </a:t>
            </a:r>
            <a:r>
              <a:rPr sz="1600" spc="-5" dirty="0">
                <a:latin typeface="Calibri"/>
                <a:cs typeface="Calibri"/>
              </a:rPr>
              <a:t>is</a:t>
            </a:r>
            <a:r>
              <a:rPr sz="1600" spc="5" dirty="0">
                <a:latin typeface="Calibri"/>
                <a:cs typeface="Calibri"/>
              </a:rPr>
              <a:t> </a:t>
            </a:r>
            <a:r>
              <a:rPr sz="1600" spc="-15" dirty="0">
                <a:latin typeface="Calibri"/>
                <a:cs typeface="Calibri"/>
              </a:rPr>
              <a:t>negative)</a:t>
            </a:r>
            <a:endParaRPr sz="1600">
              <a:latin typeface="Calibri"/>
              <a:cs typeface="Calibri"/>
            </a:endParaRPr>
          </a:p>
          <a:p>
            <a:pPr marL="325120" indent="-312420">
              <a:spcBef>
                <a:spcPts val="320"/>
              </a:spcBef>
              <a:buFont typeface="Arial MT"/>
              <a:buChar char="•"/>
              <a:tabLst>
                <a:tab pos="324485" algn="l"/>
                <a:tab pos="325120" algn="l"/>
              </a:tabLst>
            </a:pPr>
            <a:r>
              <a:rPr sz="1600" spc="-5" dirty="0">
                <a:latin typeface="Calibri"/>
                <a:cs typeface="Calibri"/>
              </a:rPr>
              <a:t>Example</a:t>
            </a:r>
            <a:r>
              <a:rPr sz="1600" spc="-50" dirty="0">
                <a:latin typeface="Calibri"/>
                <a:cs typeface="Calibri"/>
              </a:rPr>
              <a:t> </a:t>
            </a:r>
            <a:r>
              <a:rPr sz="1600" spc="-5" dirty="0">
                <a:latin typeface="Calibri"/>
                <a:cs typeface="Calibri"/>
              </a:rPr>
              <a:t>3:</a:t>
            </a:r>
            <a:endParaRPr sz="1600">
              <a:latin typeface="Calibri"/>
              <a:cs typeface="Calibri"/>
            </a:endParaRPr>
          </a:p>
          <a:p>
            <a:pPr marL="427990">
              <a:spcBef>
                <a:spcPts val="320"/>
              </a:spcBef>
              <a:tabLst>
                <a:tab pos="724535" algn="l"/>
              </a:tabLst>
            </a:pPr>
            <a:r>
              <a:rPr sz="1600" b="1" dirty="0">
                <a:latin typeface="Arial"/>
                <a:cs typeface="Arial"/>
              </a:rPr>
              <a:t>–	</a:t>
            </a:r>
            <a:r>
              <a:rPr sz="1600" b="1" u="heavy" spc="-5" dirty="0">
                <a:uFill>
                  <a:solidFill>
                    <a:srgbClr val="000000"/>
                  </a:solidFill>
                </a:uFill>
                <a:latin typeface="Calibri"/>
                <a:cs typeface="Calibri"/>
              </a:rPr>
              <a:t>Actual</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r>
              <a:rPr sz="1600" b="1" u="heavy" spc="-15" dirty="0">
                <a:uFill>
                  <a:solidFill>
                    <a:srgbClr val="000000"/>
                  </a:solidFill>
                </a:uFill>
                <a:latin typeface="Calibri"/>
                <a:cs typeface="Calibri"/>
              </a:rPr>
              <a:t> </a:t>
            </a:r>
            <a:r>
              <a:rPr sz="1600" b="1" u="heavy" dirty="0">
                <a:uFill>
                  <a:solidFill>
                    <a:srgbClr val="000000"/>
                  </a:solidFill>
                </a:uFill>
                <a:latin typeface="Calibri"/>
                <a:cs typeface="Calibri"/>
              </a:rPr>
              <a: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Output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r>
              <a:rPr sz="1600" b="1" u="heavy" spc="-15" dirty="0">
                <a:uFill>
                  <a:solidFill>
                    <a:srgbClr val="000000"/>
                  </a:solidFill>
                </a:uFill>
                <a:latin typeface="Calibri"/>
                <a:cs typeface="Calibri"/>
              </a:rPr>
              <a:t> </a:t>
            </a:r>
            <a:r>
              <a:rPr sz="1600" b="1" u="heavy" spc="-10" dirty="0">
                <a:uFill>
                  <a:solidFill>
                    <a:srgbClr val="000000"/>
                  </a:solidFill>
                </a:uFill>
                <a:latin typeface="Calibri"/>
                <a:cs typeface="Calibri"/>
              </a:rPr>
              <a:t>Error</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endParaRPr sz="1600">
              <a:latin typeface="Calibri"/>
              <a:cs typeface="Calibri"/>
            </a:endParaRPr>
          </a:p>
          <a:p>
            <a:pPr marL="725170" marR="5080" indent="-297180">
              <a:spcBef>
                <a:spcPts val="320"/>
              </a:spcBef>
              <a:buFont typeface="Arial MT"/>
              <a:buChar char="–"/>
              <a:tabLst>
                <a:tab pos="724535" algn="l"/>
                <a:tab pos="725170" algn="l"/>
              </a:tabLst>
            </a:pPr>
            <a:r>
              <a:rPr sz="1600" spc="-5" dirty="0">
                <a:latin typeface="Calibri"/>
                <a:cs typeface="Calibri"/>
              </a:rPr>
              <a:t>In this case</a:t>
            </a:r>
            <a:r>
              <a:rPr sz="1600" dirty="0">
                <a:latin typeface="Calibri"/>
                <a:cs typeface="Calibri"/>
              </a:rPr>
              <a:t> </a:t>
            </a:r>
            <a:r>
              <a:rPr sz="1600" spc="-5" dirty="0">
                <a:latin typeface="Calibri"/>
                <a:cs typeface="Calibri"/>
              </a:rPr>
              <a:t>since Output </a:t>
            </a:r>
            <a:r>
              <a:rPr sz="1600" dirty="0">
                <a:latin typeface="Calibri"/>
                <a:cs typeface="Calibri"/>
              </a:rPr>
              <a:t>and </a:t>
            </a:r>
            <a:r>
              <a:rPr sz="1600" spc="-5" dirty="0">
                <a:latin typeface="Calibri"/>
                <a:cs typeface="Calibri"/>
              </a:rPr>
              <a:t>Actual is same,</a:t>
            </a:r>
            <a:r>
              <a:rPr sz="1600" dirty="0">
                <a:latin typeface="Calibri"/>
                <a:cs typeface="Calibri"/>
              </a:rPr>
              <a:t> </a:t>
            </a:r>
            <a:r>
              <a:rPr sz="1600" spc="-10" dirty="0">
                <a:latin typeface="Calibri"/>
                <a:cs typeface="Calibri"/>
              </a:rPr>
              <a:t>there</a:t>
            </a:r>
            <a:r>
              <a:rPr sz="1600" spc="-5" dirty="0">
                <a:latin typeface="Calibri"/>
                <a:cs typeface="Calibri"/>
              </a:rPr>
              <a:t> is no</a:t>
            </a:r>
            <a:r>
              <a:rPr sz="1600" dirty="0">
                <a:latin typeface="Calibri"/>
                <a:cs typeface="Calibri"/>
              </a:rPr>
              <a:t> </a:t>
            </a:r>
            <a:r>
              <a:rPr sz="1600" spc="-10" dirty="0">
                <a:latin typeface="Calibri"/>
                <a:cs typeface="Calibri"/>
              </a:rPr>
              <a:t>error</a:t>
            </a:r>
            <a:r>
              <a:rPr sz="1600" spc="-5" dirty="0">
                <a:latin typeface="Calibri"/>
                <a:cs typeface="Calibri"/>
              </a:rPr>
              <a:t> so</a:t>
            </a:r>
            <a:r>
              <a:rPr sz="1600" dirty="0">
                <a:latin typeface="Calibri"/>
                <a:cs typeface="Calibri"/>
              </a:rPr>
              <a:t> </a:t>
            </a:r>
            <a:r>
              <a:rPr sz="1600" spc="-20" dirty="0">
                <a:latin typeface="Calibri"/>
                <a:cs typeface="Calibri"/>
              </a:rPr>
              <a:t>zero</a:t>
            </a:r>
            <a:r>
              <a:rPr sz="1600" spc="-5"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 </a:t>
            </a:r>
            <a:r>
              <a:rPr sz="1600" spc="-345" dirty="0">
                <a:latin typeface="Calibri"/>
                <a:cs typeface="Calibri"/>
              </a:rPr>
              <a:t> </a:t>
            </a:r>
            <a:r>
              <a:rPr sz="1600" spc="-5" dirty="0">
                <a:latin typeface="Calibri"/>
                <a:cs typeface="Calibri"/>
              </a:rPr>
              <a:t>is</a:t>
            </a:r>
            <a:r>
              <a:rPr sz="1600" spc="-10" dirty="0">
                <a:latin typeface="Calibri"/>
                <a:cs typeface="Calibri"/>
              </a:rPr>
              <a:t> required.</a:t>
            </a:r>
            <a:endParaRPr sz="1600">
              <a:latin typeface="Calibri"/>
              <a:cs typeface="Calibri"/>
            </a:endParaRPr>
          </a:p>
          <a:p>
            <a:pPr marL="725170" indent="-297180">
              <a:spcBef>
                <a:spcPts val="320"/>
              </a:spcBef>
              <a:buFont typeface="Arial MT"/>
              <a:buChar char="–"/>
              <a:tabLst>
                <a:tab pos="724535" algn="l"/>
                <a:tab pos="725170" algn="l"/>
              </a:tabLst>
            </a:pPr>
            <a:r>
              <a:rPr sz="1600" spc="-20" dirty="0">
                <a:latin typeface="Calibri"/>
                <a:cs typeface="Calibri"/>
              </a:rPr>
              <a:t>Weight</a:t>
            </a:r>
            <a:r>
              <a:rPr sz="1600" dirty="0">
                <a:latin typeface="Calibri"/>
                <a:cs typeface="Calibri"/>
              </a:rPr>
              <a:t> = </a:t>
            </a:r>
            <a:r>
              <a:rPr sz="1600" spc="-20" dirty="0">
                <a:latin typeface="Calibri"/>
                <a:cs typeface="Calibri"/>
              </a:rPr>
              <a:t>Weight</a:t>
            </a:r>
            <a:r>
              <a:rPr sz="1600" dirty="0">
                <a:latin typeface="Calibri"/>
                <a:cs typeface="Calibri"/>
              </a:rPr>
              <a:t> + </a:t>
            </a:r>
            <a:r>
              <a:rPr sz="1600" spc="-10" dirty="0">
                <a:latin typeface="Calibri"/>
                <a:cs typeface="Calibri"/>
              </a:rPr>
              <a:t>Error*Input</a:t>
            </a:r>
            <a:r>
              <a:rPr sz="1600" spc="20" dirty="0">
                <a:latin typeface="Calibri"/>
                <a:cs typeface="Calibri"/>
              </a:rPr>
              <a:t> </a:t>
            </a:r>
            <a:r>
              <a:rPr sz="1600" dirty="0">
                <a:latin typeface="Calibri"/>
                <a:cs typeface="Calibri"/>
              </a:rPr>
              <a:t>=</a:t>
            </a:r>
            <a:r>
              <a:rPr sz="1600" spc="5" dirty="0">
                <a:latin typeface="Calibri"/>
                <a:cs typeface="Calibri"/>
              </a:rPr>
              <a:t> </a:t>
            </a:r>
            <a:r>
              <a:rPr sz="1600" spc="-20" dirty="0">
                <a:latin typeface="Calibri"/>
                <a:cs typeface="Calibri"/>
              </a:rPr>
              <a:t>Weight</a:t>
            </a:r>
            <a:r>
              <a:rPr sz="1600" dirty="0">
                <a:latin typeface="Calibri"/>
                <a:cs typeface="Calibri"/>
              </a:rPr>
              <a:t> – </a:t>
            </a:r>
            <a:r>
              <a:rPr sz="1600" spc="-5" dirty="0">
                <a:latin typeface="Calibri"/>
                <a:cs typeface="Calibri"/>
              </a:rPr>
              <a:t>0*Input</a:t>
            </a:r>
            <a:r>
              <a:rPr sz="1600" dirty="0">
                <a:latin typeface="Calibri"/>
                <a:cs typeface="Calibri"/>
              </a:rPr>
              <a:t> = </a:t>
            </a:r>
            <a:r>
              <a:rPr sz="1600" spc="-20" dirty="0">
                <a:latin typeface="Calibri"/>
                <a:cs typeface="Calibri"/>
              </a:rPr>
              <a:t>Weight</a:t>
            </a:r>
            <a:r>
              <a:rPr sz="1600" spc="370" dirty="0">
                <a:latin typeface="Calibri"/>
                <a:cs typeface="Calibri"/>
              </a:rPr>
              <a:t> </a:t>
            </a:r>
            <a:r>
              <a:rPr sz="1600" spc="-5" dirty="0">
                <a:latin typeface="Calibri"/>
                <a:cs typeface="Calibri"/>
              </a:rPr>
              <a:t>(no</a:t>
            </a:r>
            <a:r>
              <a:rPr sz="1600"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a:t>
            </a:r>
            <a:endParaRPr sz="16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2368" y="315631"/>
            <a:ext cx="7249795" cy="519430"/>
          </a:xfrm>
          <a:prstGeom prst="rect">
            <a:avLst/>
          </a:prstGeom>
        </p:spPr>
        <p:txBody>
          <a:bodyPr vert="horz" wrap="square" lIns="0" tIns="17780" rIns="0" bIns="0" rtlCol="0" anchor="ctr">
            <a:spAutoFit/>
          </a:bodyPr>
          <a:lstStyle/>
          <a:p>
            <a:pPr marL="12700">
              <a:lnSpc>
                <a:spcPct val="100000"/>
              </a:lnSpc>
              <a:spcBef>
                <a:spcPts val="140"/>
              </a:spcBef>
            </a:pPr>
            <a:r>
              <a:rPr sz="3200" spc="10" dirty="0">
                <a:solidFill>
                  <a:srgbClr val="000000"/>
                </a:solidFill>
              </a:rPr>
              <a:t>Numerical:</a:t>
            </a:r>
            <a:r>
              <a:rPr sz="3200" dirty="0">
                <a:solidFill>
                  <a:srgbClr val="000000"/>
                </a:solidFill>
              </a:rPr>
              <a:t> </a:t>
            </a:r>
            <a:r>
              <a:rPr sz="3200" spc="15" dirty="0">
                <a:solidFill>
                  <a:srgbClr val="000000"/>
                </a:solidFill>
              </a:rPr>
              <a:t>AND</a:t>
            </a:r>
            <a:r>
              <a:rPr sz="3200" spc="5" dirty="0">
                <a:solidFill>
                  <a:srgbClr val="000000"/>
                </a:solidFill>
              </a:rPr>
              <a:t> </a:t>
            </a:r>
            <a:r>
              <a:rPr sz="3200" spc="10" dirty="0">
                <a:solidFill>
                  <a:srgbClr val="000000"/>
                </a:solidFill>
              </a:rPr>
              <a:t>function using</a:t>
            </a:r>
            <a:r>
              <a:rPr sz="3200" dirty="0">
                <a:solidFill>
                  <a:srgbClr val="000000"/>
                </a:solidFill>
              </a:rPr>
              <a:t> </a:t>
            </a:r>
            <a:r>
              <a:rPr sz="3200" spc="-5" dirty="0">
                <a:solidFill>
                  <a:srgbClr val="000000"/>
                </a:solidFill>
              </a:rPr>
              <a:t>Perceptron</a:t>
            </a:r>
            <a:endParaRPr sz="3200"/>
          </a:p>
        </p:txBody>
      </p:sp>
      <p:sp>
        <p:nvSpPr>
          <p:cNvPr id="3" name="object 3"/>
          <p:cNvSpPr txBox="1"/>
          <p:nvPr/>
        </p:nvSpPr>
        <p:spPr>
          <a:xfrm>
            <a:off x="2089480" y="974174"/>
            <a:ext cx="1647189" cy="307340"/>
          </a:xfrm>
          <a:prstGeom prst="rect">
            <a:avLst/>
          </a:prstGeom>
        </p:spPr>
        <p:txBody>
          <a:bodyPr vert="horz" wrap="square" lIns="0" tIns="12700" rIns="0" bIns="0" rtlCol="0">
            <a:spAutoFit/>
          </a:bodyPr>
          <a:lstStyle/>
          <a:p>
            <a:pPr marL="320040" indent="-307975">
              <a:spcBef>
                <a:spcPts val="100"/>
              </a:spcBef>
              <a:buFont typeface="Arial MT"/>
              <a:buChar char="•"/>
              <a:tabLst>
                <a:tab pos="320040" algn="l"/>
                <a:tab pos="320675" algn="l"/>
              </a:tabLst>
            </a:pPr>
            <a:r>
              <a:rPr sz="1850" spc="-20" dirty="0">
                <a:latin typeface="Calibri"/>
                <a:cs typeface="Calibri"/>
              </a:rPr>
              <a:t>Training</a:t>
            </a:r>
            <a:r>
              <a:rPr sz="1850" spc="-85" dirty="0">
                <a:latin typeface="Calibri"/>
                <a:cs typeface="Calibri"/>
              </a:rPr>
              <a:t> </a:t>
            </a:r>
            <a:r>
              <a:rPr sz="1850" spc="-10" dirty="0">
                <a:latin typeface="Calibri"/>
                <a:cs typeface="Calibri"/>
              </a:rPr>
              <a:t>Data:</a:t>
            </a:r>
            <a:endParaRPr sz="1850">
              <a:latin typeface="Calibri"/>
              <a:cs typeface="Calibri"/>
            </a:endParaRPr>
          </a:p>
        </p:txBody>
      </p:sp>
      <p:sp>
        <p:nvSpPr>
          <p:cNvPr id="4" name="object 4"/>
          <p:cNvSpPr txBox="1">
            <a:spLocks noGrp="1"/>
          </p:cNvSpPr>
          <p:nvPr>
            <p:ph type="body" idx="1"/>
          </p:nvPr>
        </p:nvSpPr>
        <p:spPr>
          <a:xfrm>
            <a:off x="2362200" y="1825625"/>
            <a:ext cx="10515600" cy="3875420"/>
          </a:xfrm>
          <a:prstGeom prst="rect">
            <a:avLst/>
          </a:prstGeom>
        </p:spPr>
        <p:txBody>
          <a:bodyPr vert="horz" wrap="square" lIns="0" tIns="12700" rIns="0" bIns="0" rtlCol="0">
            <a:spAutoFit/>
          </a:bodyPr>
          <a:lstStyle/>
          <a:p>
            <a:pPr marL="320040" indent="-307975">
              <a:lnSpc>
                <a:spcPct val="100000"/>
              </a:lnSpc>
              <a:spcBef>
                <a:spcPts val="100"/>
              </a:spcBef>
              <a:buFont typeface="Arial MT"/>
              <a:buChar char="•"/>
              <a:tabLst>
                <a:tab pos="320040" algn="l"/>
                <a:tab pos="320675" algn="l"/>
              </a:tabLst>
            </a:pPr>
            <a:r>
              <a:rPr spc="-5" dirty="0"/>
              <a:t>Number</a:t>
            </a:r>
            <a:r>
              <a:rPr spc="-25" dirty="0"/>
              <a:t> </a:t>
            </a:r>
            <a:r>
              <a:rPr spc="-5" dirty="0"/>
              <a:t>of</a:t>
            </a:r>
            <a:r>
              <a:rPr spc="-20" dirty="0"/>
              <a:t> </a:t>
            </a:r>
            <a:r>
              <a:rPr spc="-10" dirty="0"/>
              <a:t>weights:</a:t>
            </a:r>
            <a:r>
              <a:rPr spc="-25" dirty="0"/>
              <a:t> </a:t>
            </a:r>
            <a:r>
              <a:rPr dirty="0"/>
              <a:t>3</a:t>
            </a:r>
          </a:p>
          <a:p>
            <a:pPr>
              <a:lnSpc>
                <a:spcPct val="100000"/>
              </a:lnSpc>
              <a:spcBef>
                <a:spcPts val="10"/>
              </a:spcBef>
              <a:buFont typeface="Arial MT"/>
              <a:buChar char="•"/>
            </a:pPr>
            <a:endParaRPr sz="2050" dirty="0"/>
          </a:p>
          <a:p>
            <a:pPr marL="320040" indent="-307975">
              <a:lnSpc>
                <a:spcPct val="100000"/>
              </a:lnSpc>
              <a:buFont typeface="Arial MT"/>
              <a:buChar char="•"/>
              <a:tabLst>
                <a:tab pos="320040" algn="l"/>
                <a:tab pos="320675" algn="l"/>
              </a:tabLst>
            </a:pPr>
            <a:endParaRPr lang="en-IN" spc="-5" dirty="0"/>
          </a:p>
          <a:p>
            <a:pPr marL="320040" indent="-307975">
              <a:lnSpc>
                <a:spcPct val="100000"/>
              </a:lnSpc>
              <a:buFont typeface="Arial MT"/>
              <a:buChar char="•"/>
              <a:tabLst>
                <a:tab pos="320040" algn="l"/>
                <a:tab pos="320675" algn="l"/>
              </a:tabLst>
            </a:pPr>
            <a:r>
              <a:rPr spc="-5" dirty="0"/>
              <a:t>Suppose</a:t>
            </a:r>
            <a:r>
              <a:rPr spc="-20" dirty="0"/>
              <a:t> </a:t>
            </a:r>
            <a:r>
              <a:rPr spc="-5" dirty="0"/>
              <a:t>initial</a:t>
            </a:r>
            <a:r>
              <a:rPr spc="-15" dirty="0"/>
              <a:t> </a:t>
            </a:r>
            <a:r>
              <a:rPr spc="-10" dirty="0"/>
              <a:t>weights</a:t>
            </a:r>
            <a:r>
              <a:rPr spc="-15" dirty="0"/>
              <a:t> </a:t>
            </a:r>
            <a:r>
              <a:rPr spc="-10" dirty="0"/>
              <a:t>are</a:t>
            </a:r>
            <a:r>
              <a:rPr spc="-15" dirty="0"/>
              <a:t> </a:t>
            </a:r>
            <a:r>
              <a:rPr spc="-5" dirty="0"/>
              <a:t>equal</a:t>
            </a:r>
            <a:r>
              <a:rPr spc="-15" dirty="0"/>
              <a:t> </a:t>
            </a:r>
            <a:r>
              <a:rPr spc="-10" dirty="0"/>
              <a:t>to</a:t>
            </a:r>
            <a:r>
              <a:rPr spc="-15" dirty="0"/>
              <a:t> </a:t>
            </a:r>
            <a:r>
              <a:rPr spc="-5" dirty="0"/>
              <a:t>1.</a:t>
            </a:r>
          </a:p>
          <a:p>
            <a:pPr marL="423545">
              <a:lnSpc>
                <a:spcPct val="100000"/>
              </a:lnSpc>
              <a:spcBef>
                <a:spcPts val="155"/>
              </a:spcBef>
              <a:tabLst>
                <a:tab pos="720090" algn="l"/>
              </a:tabLst>
            </a:pPr>
            <a:r>
              <a:rPr sz="1450" spc="15" dirty="0">
                <a:latin typeface="Arial MT"/>
                <a:cs typeface="Arial MT"/>
              </a:rPr>
              <a:t>–	</a:t>
            </a:r>
            <a:r>
              <a:rPr sz="1450" spc="5" dirty="0"/>
              <a:t>i.e.</a:t>
            </a:r>
            <a:r>
              <a:rPr sz="1450" spc="-30" dirty="0"/>
              <a:t> </a:t>
            </a:r>
            <a:r>
              <a:rPr sz="1450" spc="10" dirty="0"/>
              <a:t>w0=w1=w2=1</a:t>
            </a:r>
            <a:endParaRPr sz="1450" dirty="0">
              <a:latin typeface="Arial MT"/>
              <a:cs typeface="Arial MT"/>
            </a:endParaRPr>
          </a:p>
          <a:p>
            <a:pPr>
              <a:lnSpc>
                <a:spcPct val="100000"/>
              </a:lnSpc>
              <a:spcBef>
                <a:spcPts val="15"/>
              </a:spcBef>
            </a:pPr>
            <a:endParaRPr sz="2050" dirty="0"/>
          </a:p>
          <a:p>
            <a:pPr marL="320040" indent="-307975">
              <a:lnSpc>
                <a:spcPct val="100000"/>
              </a:lnSpc>
              <a:buFont typeface="Arial MT"/>
              <a:buChar char="•"/>
              <a:tabLst>
                <a:tab pos="320040" algn="l"/>
                <a:tab pos="320675" algn="l"/>
              </a:tabLst>
            </a:pPr>
            <a:r>
              <a:rPr spc="-5" dirty="0"/>
              <a:t>Consider</a:t>
            </a:r>
            <a:r>
              <a:rPr spc="-25" dirty="0"/>
              <a:t> </a:t>
            </a:r>
            <a:r>
              <a:rPr spc="-10" dirty="0"/>
              <a:t>threshold</a:t>
            </a:r>
            <a:r>
              <a:rPr spc="-30" dirty="0"/>
              <a:t> </a:t>
            </a:r>
            <a:r>
              <a:rPr spc="-5" dirty="0"/>
              <a:t>=0</a:t>
            </a:r>
          </a:p>
          <a:p>
            <a:pPr>
              <a:lnSpc>
                <a:spcPct val="100000"/>
              </a:lnSpc>
              <a:spcBef>
                <a:spcPts val="15"/>
              </a:spcBef>
              <a:buFont typeface="Arial MT"/>
              <a:buChar char="•"/>
            </a:pPr>
            <a:endParaRPr sz="2050" dirty="0"/>
          </a:p>
          <a:p>
            <a:pPr marL="320040" indent="-307975">
              <a:lnSpc>
                <a:spcPct val="100000"/>
              </a:lnSpc>
              <a:buFont typeface="Arial MT"/>
              <a:buChar char="•"/>
              <a:tabLst>
                <a:tab pos="320040" algn="l"/>
                <a:tab pos="320675" algn="l"/>
              </a:tabLst>
            </a:pPr>
            <a:r>
              <a:rPr spc="-5" dirty="0"/>
              <a:t>Epochs</a:t>
            </a:r>
            <a:r>
              <a:rPr spc="-35" dirty="0"/>
              <a:t> </a:t>
            </a:r>
            <a:r>
              <a:rPr dirty="0"/>
              <a:t>=</a:t>
            </a:r>
            <a:r>
              <a:rPr spc="-30" dirty="0"/>
              <a:t> </a:t>
            </a:r>
            <a:r>
              <a:rPr dirty="0"/>
              <a:t>3</a:t>
            </a:r>
          </a:p>
        </p:txBody>
      </p:sp>
      <p:graphicFrame>
        <p:nvGraphicFramePr>
          <p:cNvPr id="5" name="object 5"/>
          <p:cNvGraphicFramePr>
            <a:graphicFrameLocks noGrp="1"/>
          </p:cNvGraphicFramePr>
          <p:nvPr>
            <p:extLst>
              <p:ext uri="{D42A27DB-BD31-4B8C-83A1-F6EECF244321}">
                <p14:modId xmlns:p14="http://schemas.microsoft.com/office/powerpoint/2010/main" val="3446308264"/>
              </p:ext>
            </p:extLst>
          </p:nvPr>
        </p:nvGraphicFramePr>
        <p:xfrm>
          <a:off x="7733965" y="3859621"/>
          <a:ext cx="3338739" cy="1750677"/>
        </p:xfrm>
        <a:graphic>
          <a:graphicData uri="http://schemas.openxmlformats.org/drawingml/2006/table">
            <a:tbl>
              <a:tblPr firstRow="1" bandRow="1">
                <a:tableStyleId>{2D5ABB26-0587-4C30-8999-92F81FD0307C}</a:tableStyleId>
              </a:tblPr>
              <a:tblGrid>
                <a:gridCol w="1112913">
                  <a:extLst>
                    <a:ext uri="{9D8B030D-6E8A-4147-A177-3AD203B41FA5}">
                      <a16:colId xmlns:a16="http://schemas.microsoft.com/office/drawing/2014/main" val="20000"/>
                    </a:ext>
                  </a:extLst>
                </a:gridCol>
                <a:gridCol w="1112913">
                  <a:extLst>
                    <a:ext uri="{9D8B030D-6E8A-4147-A177-3AD203B41FA5}">
                      <a16:colId xmlns:a16="http://schemas.microsoft.com/office/drawing/2014/main" val="20001"/>
                    </a:ext>
                  </a:extLst>
                </a:gridCol>
                <a:gridCol w="1112913">
                  <a:extLst>
                    <a:ext uri="{9D8B030D-6E8A-4147-A177-3AD203B41FA5}">
                      <a16:colId xmlns:a16="http://schemas.microsoft.com/office/drawing/2014/main" val="20002"/>
                    </a:ext>
                  </a:extLst>
                </a:gridCol>
              </a:tblGrid>
              <a:tr h="346273">
                <a:tc>
                  <a:txBody>
                    <a:bodyPr/>
                    <a:lstStyle/>
                    <a:p>
                      <a:pPr algn="ctr">
                        <a:lnSpc>
                          <a:spcPct val="100000"/>
                        </a:lnSpc>
                        <a:spcBef>
                          <a:spcPts val="225"/>
                        </a:spcBef>
                      </a:pPr>
                      <a:r>
                        <a:rPr sz="1800" b="1" spc="-5" dirty="0">
                          <a:solidFill>
                            <a:srgbClr val="FFFFFF"/>
                          </a:solidFill>
                          <a:latin typeface="Calibri"/>
                          <a:cs typeface="Calibri"/>
                        </a:rPr>
                        <a:t>X1</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225"/>
                        </a:spcBef>
                      </a:pPr>
                      <a:r>
                        <a:rPr sz="1800" b="1" spc="-5" dirty="0">
                          <a:solidFill>
                            <a:srgbClr val="FFFFFF"/>
                          </a:solidFill>
                          <a:latin typeface="Calibri"/>
                          <a:cs typeface="Calibri"/>
                        </a:rPr>
                        <a:t>X2</a:t>
                      </a:r>
                      <a:endParaRPr sz="1800" dirty="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225"/>
                        </a:spcBef>
                      </a:pPr>
                      <a:r>
                        <a:rPr sz="1800" b="1" spc="-5" dirty="0">
                          <a:solidFill>
                            <a:srgbClr val="FFFFFF"/>
                          </a:solidFill>
                          <a:latin typeface="Calibri"/>
                          <a:cs typeface="Calibri"/>
                        </a:rPr>
                        <a:t>Actual</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51101">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D7E7"/>
                    </a:solidFill>
                  </a:tcPr>
                </a:tc>
                <a:extLst>
                  <a:ext uri="{0D108BD9-81ED-4DB2-BD59-A6C34878D82A}">
                    <a16:rowId xmlns:a16="http://schemas.microsoft.com/office/drawing/2014/main" val="10001"/>
                  </a:ext>
                </a:extLst>
              </a:tr>
              <a:tr h="351101">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a:cs typeface="Calibri"/>
                        </a:rPr>
                        <a:t>1</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extLst>
                  <a:ext uri="{0D108BD9-81ED-4DB2-BD59-A6C34878D82A}">
                    <a16:rowId xmlns:a16="http://schemas.microsoft.com/office/drawing/2014/main" val="10002"/>
                  </a:ext>
                </a:extLst>
              </a:tr>
              <a:tr h="351101">
                <a:tc>
                  <a:txBody>
                    <a:bodyPr/>
                    <a:lstStyle/>
                    <a:p>
                      <a:pPr algn="ctr">
                        <a:lnSpc>
                          <a:spcPct val="100000"/>
                        </a:lnSpc>
                        <a:spcBef>
                          <a:spcPts val="225"/>
                        </a:spcBef>
                      </a:pPr>
                      <a:r>
                        <a:rPr sz="1800" dirty="0">
                          <a:latin typeface="Calibri"/>
                          <a:cs typeface="Calibri"/>
                        </a:rPr>
                        <a:t>1</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ED7E7"/>
                    </a:solidFill>
                  </a:tcPr>
                </a:tc>
                <a:extLst>
                  <a:ext uri="{0D108BD9-81ED-4DB2-BD59-A6C34878D82A}">
                    <a16:rowId xmlns:a16="http://schemas.microsoft.com/office/drawing/2014/main" val="10003"/>
                  </a:ext>
                </a:extLst>
              </a:tr>
              <a:tr h="351101">
                <a:tc>
                  <a:txBody>
                    <a:bodyPr/>
                    <a:lstStyle/>
                    <a:p>
                      <a:pPr algn="ctr">
                        <a:lnSpc>
                          <a:spcPct val="100000"/>
                        </a:lnSpc>
                        <a:spcBef>
                          <a:spcPts val="225"/>
                        </a:spcBef>
                      </a:pPr>
                      <a:r>
                        <a:rPr sz="1800" dirty="0">
                          <a:latin typeface="Calibri"/>
                          <a:cs typeface="Calibri"/>
                        </a:rPr>
                        <a:t>1</a:t>
                      </a: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a:cs typeface="Calibri"/>
                        </a:rPr>
                        <a:t>1</a:t>
                      </a: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a:cs typeface="Calibri"/>
                        </a:rPr>
                        <a:t>1</a:t>
                      </a: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extLst>
                  <a:ext uri="{0D108BD9-81ED-4DB2-BD59-A6C34878D82A}">
                    <a16:rowId xmlns:a16="http://schemas.microsoft.com/office/drawing/2014/main" val="10004"/>
                  </a:ext>
                </a:extLst>
              </a:tr>
            </a:tbl>
          </a:graphicData>
        </a:graphic>
      </p:graphicFrame>
      <p:grpSp>
        <p:nvGrpSpPr>
          <p:cNvPr id="6" name="object 6"/>
          <p:cNvGrpSpPr/>
          <p:nvPr/>
        </p:nvGrpSpPr>
        <p:grpSpPr>
          <a:xfrm>
            <a:off x="6096049" y="1597348"/>
            <a:ext cx="3015615" cy="1494155"/>
            <a:chOff x="4572048" y="1597347"/>
            <a:chExt cx="3015615" cy="1494155"/>
          </a:xfrm>
        </p:grpSpPr>
        <p:sp>
          <p:nvSpPr>
            <p:cNvPr id="7" name="object 7"/>
            <p:cNvSpPr/>
            <p:nvPr/>
          </p:nvSpPr>
          <p:spPr>
            <a:xfrm>
              <a:off x="5004048" y="1782107"/>
              <a:ext cx="360045" cy="360045"/>
            </a:xfrm>
            <a:custGeom>
              <a:avLst/>
              <a:gdLst/>
              <a:ahLst/>
              <a:cxnLst/>
              <a:rect l="l" t="t" r="r" b="b"/>
              <a:pathLst>
                <a:path w="360045" h="360044">
                  <a:moveTo>
                    <a:pt x="180019" y="360039"/>
                  </a:moveTo>
                  <a:lnTo>
                    <a:pt x="132163" y="353609"/>
                  </a:lnTo>
                  <a:lnTo>
                    <a:pt x="89160" y="335462"/>
                  </a:lnTo>
                  <a:lnTo>
                    <a:pt x="52726" y="307313"/>
                  </a:lnTo>
                  <a:lnTo>
                    <a:pt x="24578" y="270879"/>
                  </a:lnTo>
                  <a:lnTo>
                    <a:pt x="6430" y="227876"/>
                  </a:lnTo>
                  <a:lnTo>
                    <a:pt x="0" y="180019"/>
                  </a:lnTo>
                  <a:lnTo>
                    <a:pt x="6430" y="132163"/>
                  </a:lnTo>
                  <a:lnTo>
                    <a:pt x="24578" y="89160"/>
                  </a:lnTo>
                  <a:lnTo>
                    <a:pt x="52726" y="52726"/>
                  </a:lnTo>
                  <a:lnTo>
                    <a:pt x="89160" y="24578"/>
                  </a:lnTo>
                  <a:lnTo>
                    <a:pt x="132163" y="6430"/>
                  </a:lnTo>
                  <a:lnTo>
                    <a:pt x="180019" y="0"/>
                  </a:lnTo>
                  <a:lnTo>
                    <a:pt x="215304" y="3491"/>
                  </a:lnTo>
                  <a:lnTo>
                    <a:pt x="279895" y="30245"/>
                  </a:lnTo>
                  <a:lnTo>
                    <a:pt x="329794" y="80144"/>
                  </a:lnTo>
                  <a:lnTo>
                    <a:pt x="356549" y="144735"/>
                  </a:lnTo>
                  <a:lnTo>
                    <a:pt x="360039" y="180019"/>
                  </a:lnTo>
                  <a:lnTo>
                    <a:pt x="353609" y="227876"/>
                  </a:lnTo>
                  <a:lnTo>
                    <a:pt x="335461" y="270879"/>
                  </a:lnTo>
                  <a:lnTo>
                    <a:pt x="307313" y="307313"/>
                  </a:lnTo>
                  <a:lnTo>
                    <a:pt x="270879" y="335462"/>
                  </a:lnTo>
                  <a:lnTo>
                    <a:pt x="227876" y="353609"/>
                  </a:lnTo>
                  <a:lnTo>
                    <a:pt x="180019" y="360039"/>
                  </a:lnTo>
                  <a:close/>
                </a:path>
              </a:pathLst>
            </a:custGeom>
            <a:solidFill>
              <a:srgbClr val="4F81BD"/>
            </a:solidFill>
          </p:spPr>
          <p:txBody>
            <a:bodyPr wrap="square" lIns="0" tIns="0" rIns="0" bIns="0" rtlCol="0"/>
            <a:lstStyle/>
            <a:p>
              <a:endParaRPr/>
            </a:p>
          </p:txBody>
        </p:sp>
        <p:sp>
          <p:nvSpPr>
            <p:cNvPr id="8" name="object 8"/>
            <p:cNvSpPr/>
            <p:nvPr/>
          </p:nvSpPr>
          <p:spPr>
            <a:xfrm>
              <a:off x="5004048" y="1782107"/>
              <a:ext cx="360045" cy="360045"/>
            </a:xfrm>
            <a:custGeom>
              <a:avLst/>
              <a:gdLst/>
              <a:ahLst/>
              <a:cxnLst/>
              <a:rect l="l" t="t" r="r" b="b"/>
              <a:pathLst>
                <a:path w="360045" h="360044">
                  <a:moveTo>
                    <a:pt x="0" y="180019"/>
                  </a:moveTo>
                  <a:lnTo>
                    <a:pt x="6430" y="132163"/>
                  </a:lnTo>
                  <a:lnTo>
                    <a:pt x="24578" y="89160"/>
                  </a:lnTo>
                  <a:lnTo>
                    <a:pt x="52726" y="52726"/>
                  </a:lnTo>
                  <a:lnTo>
                    <a:pt x="89160" y="24578"/>
                  </a:lnTo>
                  <a:lnTo>
                    <a:pt x="132163" y="6430"/>
                  </a:lnTo>
                  <a:lnTo>
                    <a:pt x="180019" y="0"/>
                  </a:lnTo>
                  <a:lnTo>
                    <a:pt x="248910" y="13703"/>
                  </a:lnTo>
                  <a:lnTo>
                    <a:pt x="307313" y="52726"/>
                  </a:lnTo>
                  <a:lnTo>
                    <a:pt x="346336" y="111129"/>
                  </a:lnTo>
                  <a:lnTo>
                    <a:pt x="360039" y="180019"/>
                  </a:lnTo>
                  <a:lnTo>
                    <a:pt x="353609" y="227876"/>
                  </a:lnTo>
                  <a:lnTo>
                    <a:pt x="335461" y="270879"/>
                  </a:lnTo>
                  <a:lnTo>
                    <a:pt x="307313" y="307313"/>
                  </a:lnTo>
                  <a:lnTo>
                    <a:pt x="270879" y="335462"/>
                  </a:lnTo>
                  <a:lnTo>
                    <a:pt x="227876" y="353609"/>
                  </a:lnTo>
                  <a:lnTo>
                    <a:pt x="180019" y="360039"/>
                  </a:lnTo>
                  <a:lnTo>
                    <a:pt x="132163" y="353609"/>
                  </a:lnTo>
                  <a:lnTo>
                    <a:pt x="89160" y="335462"/>
                  </a:lnTo>
                  <a:lnTo>
                    <a:pt x="52726" y="307313"/>
                  </a:lnTo>
                  <a:lnTo>
                    <a:pt x="24578" y="270879"/>
                  </a:lnTo>
                  <a:lnTo>
                    <a:pt x="6430" y="227876"/>
                  </a:lnTo>
                  <a:lnTo>
                    <a:pt x="0" y="180019"/>
                  </a:lnTo>
                  <a:close/>
                </a:path>
              </a:pathLst>
            </a:custGeom>
            <a:ln w="25399">
              <a:solidFill>
                <a:srgbClr val="385E88"/>
              </a:solidFill>
            </a:ln>
          </p:spPr>
          <p:txBody>
            <a:bodyPr wrap="square" lIns="0" tIns="0" rIns="0" bIns="0" rtlCol="0"/>
            <a:lstStyle/>
            <a:p>
              <a:endParaRPr/>
            </a:p>
          </p:txBody>
        </p:sp>
        <p:sp>
          <p:nvSpPr>
            <p:cNvPr id="9" name="object 9"/>
            <p:cNvSpPr/>
            <p:nvPr/>
          </p:nvSpPr>
          <p:spPr>
            <a:xfrm>
              <a:off x="4572048" y="1962128"/>
              <a:ext cx="399415" cy="0"/>
            </a:xfrm>
            <a:custGeom>
              <a:avLst/>
              <a:gdLst/>
              <a:ahLst/>
              <a:cxnLst/>
              <a:rect l="l" t="t" r="r" b="b"/>
              <a:pathLst>
                <a:path w="399414">
                  <a:moveTo>
                    <a:pt x="0" y="0"/>
                  </a:moveTo>
                  <a:lnTo>
                    <a:pt x="399356" y="0"/>
                  </a:lnTo>
                </a:path>
              </a:pathLst>
            </a:custGeom>
            <a:ln w="9524">
              <a:solidFill>
                <a:srgbClr val="4A7DBA"/>
              </a:solidFill>
            </a:ln>
          </p:spPr>
          <p:txBody>
            <a:bodyPr wrap="square" lIns="0" tIns="0" rIns="0" bIns="0" rtlCol="0"/>
            <a:lstStyle/>
            <a:p>
              <a:endParaRPr/>
            </a:p>
          </p:txBody>
        </p:sp>
        <p:sp>
          <p:nvSpPr>
            <p:cNvPr id="10" name="object 10"/>
            <p:cNvSpPr/>
            <p:nvPr/>
          </p:nvSpPr>
          <p:spPr>
            <a:xfrm>
              <a:off x="4960693" y="1951416"/>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4A7DBA"/>
            </a:solidFill>
          </p:spPr>
          <p:txBody>
            <a:bodyPr wrap="square" lIns="0" tIns="0" rIns="0" bIns="0" rtlCol="0"/>
            <a:lstStyle/>
            <a:p>
              <a:endParaRPr/>
            </a:p>
          </p:txBody>
        </p:sp>
        <p:sp>
          <p:nvSpPr>
            <p:cNvPr id="11" name="object 11"/>
            <p:cNvSpPr/>
            <p:nvPr/>
          </p:nvSpPr>
          <p:spPr>
            <a:xfrm>
              <a:off x="4960693" y="1951416"/>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4A7DBA"/>
              </a:solidFill>
            </a:ln>
          </p:spPr>
          <p:txBody>
            <a:bodyPr wrap="square" lIns="0" tIns="0" rIns="0" bIns="0" rtlCol="0"/>
            <a:lstStyle/>
            <a:p>
              <a:endParaRPr/>
            </a:p>
          </p:txBody>
        </p:sp>
        <p:sp>
          <p:nvSpPr>
            <p:cNvPr id="12" name="object 12"/>
            <p:cNvSpPr/>
            <p:nvPr/>
          </p:nvSpPr>
          <p:spPr>
            <a:xfrm>
              <a:off x="6804247" y="2142147"/>
              <a:ext cx="360045" cy="360045"/>
            </a:xfrm>
            <a:custGeom>
              <a:avLst/>
              <a:gdLst/>
              <a:ahLst/>
              <a:cxnLst/>
              <a:rect l="l" t="t" r="r" b="b"/>
              <a:pathLst>
                <a:path w="360045" h="360044">
                  <a:moveTo>
                    <a:pt x="180020" y="360040"/>
                  </a:moveTo>
                  <a:lnTo>
                    <a:pt x="132164" y="353609"/>
                  </a:lnTo>
                  <a:lnTo>
                    <a:pt x="89160" y="335462"/>
                  </a:lnTo>
                  <a:lnTo>
                    <a:pt x="52726" y="307313"/>
                  </a:lnTo>
                  <a:lnTo>
                    <a:pt x="24578" y="270879"/>
                  </a:lnTo>
                  <a:lnTo>
                    <a:pt x="6430" y="227876"/>
                  </a:lnTo>
                  <a:lnTo>
                    <a:pt x="0" y="180019"/>
                  </a:lnTo>
                  <a:lnTo>
                    <a:pt x="6430" y="132163"/>
                  </a:lnTo>
                  <a:lnTo>
                    <a:pt x="24578" y="89160"/>
                  </a:lnTo>
                  <a:lnTo>
                    <a:pt x="52726" y="52726"/>
                  </a:lnTo>
                  <a:lnTo>
                    <a:pt x="89160" y="24577"/>
                  </a:lnTo>
                  <a:lnTo>
                    <a:pt x="132164" y="6430"/>
                  </a:lnTo>
                  <a:lnTo>
                    <a:pt x="180020" y="0"/>
                  </a:lnTo>
                  <a:lnTo>
                    <a:pt x="215304" y="3491"/>
                  </a:lnTo>
                  <a:lnTo>
                    <a:pt x="279895" y="30245"/>
                  </a:lnTo>
                  <a:lnTo>
                    <a:pt x="329795" y="80144"/>
                  </a:lnTo>
                  <a:lnTo>
                    <a:pt x="356549" y="144735"/>
                  </a:lnTo>
                  <a:lnTo>
                    <a:pt x="360040" y="180019"/>
                  </a:lnTo>
                  <a:lnTo>
                    <a:pt x="353610" y="227876"/>
                  </a:lnTo>
                  <a:lnTo>
                    <a:pt x="335462" y="270879"/>
                  </a:lnTo>
                  <a:lnTo>
                    <a:pt x="307314" y="307313"/>
                  </a:lnTo>
                  <a:lnTo>
                    <a:pt x="270880" y="335462"/>
                  </a:lnTo>
                  <a:lnTo>
                    <a:pt x="227877" y="353609"/>
                  </a:lnTo>
                  <a:lnTo>
                    <a:pt x="180020" y="360040"/>
                  </a:lnTo>
                  <a:close/>
                </a:path>
              </a:pathLst>
            </a:custGeom>
            <a:solidFill>
              <a:srgbClr val="4F81BD"/>
            </a:solidFill>
          </p:spPr>
          <p:txBody>
            <a:bodyPr wrap="square" lIns="0" tIns="0" rIns="0" bIns="0" rtlCol="0"/>
            <a:lstStyle/>
            <a:p>
              <a:endParaRPr/>
            </a:p>
          </p:txBody>
        </p:sp>
        <p:sp>
          <p:nvSpPr>
            <p:cNvPr id="13" name="object 13"/>
            <p:cNvSpPr/>
            <p:nvPr/>
          </p:nvSpPr>
          <p:spPr>
            <a:xfrm>
              <a:off x="6804247" y="2142147"/>
              <a:ext cx="360045" cy="360045"/>
            </a:xfrm>
            <a:custGeom>
              <a:avLst/>
              <a:gdLst/>
              <a:ahLst/>
              <a:cxnLst/>
              <a:rect l="l" t="t" r="r" b="b"/>
              <a:pathLst>
                <a:path w="360045" h="360044">
                  <a:moveTo>
                    <a:pt x="0" y="180019"/>
                  </a:moveTo>
                  <a:lnTo>
                    <a:pt x="6430" y="132163"/>
                  </a:lnTo>
                  <a:lnTo>
                    <a:pt x="24578" y="89160"/>
                  </a:lnTo>
                  <a:lnTo>
                    <a:pt x="52726" y="52726"/>
                  </a:lnTo>
                  <a:lnTo>
                    <a:pt x="89160" y="24577"/>
                  </a:lnTo>
                  <a:lnTo>
                    <a:pt x="132164" y="6430"/>
                  </a:lnTo>
                  <a:lnTo>
                    <a:pt x="180020" y="0"/>
                  </a:lnTo>
                  <a:lnTo>
                    <a:pt x="248911" y="13703"/>
                  </a:lnTo>
                  <a:lnTo>
                    <a:pt x="307314" y="52726"/>
                  </a:lnTo>
                  <a:lnTo>
                    <a:pt x="346337" y="111129"/>
                  </a:lnTo>
                  <a:lnTo>
                    <a:pt x="360040" y="180019"/>
                  </a:lnTo>
                  <a:lnTo>
                    <a:pt x="353610" y="227876"/>
                  </a:lnTo>
                  <a:lnTo>
                    <a:pt x="335462" y="270879"/>
                  </a:lnTo>
                  <a:lnTo>
                    <a:pt x="307314" y="307313"/>
                  </a:lnTo>
                  <a:lnTo>
                    <a:pt x="270880" y="335462"/>
                  </a:lnTo>
                  <a:lnTo>
                    <a:pt x="227877" y="353609"/>
                  </a:lnTo>
                  <a:lnTo>
                    <a:pt x="180020" y="360040"/>
                  </a:lnTo>
                  <a:lnTo>
                    <a:pt x="132164" y="353609"/>
                  </a:lnTo>
                  <a:lnTo>
                    <a:pt x="89160" y="335462"/>
                  </a:lnTo>
                  <a:lnTo>
                    <a:pt x="52726" y="307313"/>
                  </a:lnTo>
                  <a:lnTo>
                    <a:pt x="24578" y="270879"/>
                  </a:lnTo>
                  <a:lnTo>
                    <a:pt x="6430" y="227876"/>
                  </a:lnTo>
                  <a:lnTo>
                    <a:pt x="0" y="180019"/>
                  </a:lnTo>
                  <a:close/>
                </a:path>
              </a:pathLst>
            </a:custGeom>
            <a:ln w="25399">
              <a:solidFill>
                <a:srgbClr val="385E88"/>
              </a:solidFill>
            </a:ln>
          </p:spPr>
          <p:txBody>
            <a:bodyPr wrap="square" lIns="0" tIns="0" rIns="0" bIns="0" rtlCol="0"/>
            <a:lstStyle/>
            <a:p>
              <a:endParaRPr/>
            </a:p>
          </p:txBody>
        </p:sp>
        <p:sp>
          <p:nvSpPr>
            <p:cNvPr id="14" name="object 14"/>
            <p:cNvSpPr/>
            <p:nvPr/>
          </p:nvSpPr>
          <p:spPr>
            <a:xfrm>
              <a:off x="5363948" y="1954967"/>
              <a:ext cx="1409065" cy="359410"/>
            </a:xfrm>
            <a:custGeom>
              <a:avLst/>
              <a:gdLst/>
              <a:ahLst/>
              <a:cxnLst/>
              <a:rect l="l" t="t" r="r" b="b"/>
              <a:pathLst>
                <a:path w="1409065" h="359410">
                  <a:moveTo>
                    <a:pt x="0" y="0"/>
                  </a:moveTo>
                  <a:lnTo>
                    <a:pt x="1408668" y="359135"/>
                  </a:lnTo>
                </a:path>
              </a:pathLst>
            </a:custGeom>
            <a:ln w="9524">
              <a:solidFill>
                <a:srgbClr val="4A7DBA"/>
              </a:solidFill>
            </a:ln>
          </p:spPr>
          <p:txBody>
            <a:bodyPr wrap="square" lIns="0" tIns="0" rIns="0" bIns="0" rtlCol="0"/>
            <a:lstStyle/>
            <a:p>
              <a:endParaRPr/>
            </a:p>
          </p:txBody>
        </p:sp>
        <p:sp>
          <p:nvSpPr>
            <p:cNvPr id="15" name="object 15"/>
            <p:cNvSpPr/>
            <p:nvPr/>
          </p:nvSpPr>
          <p:spPr>
            <a:xfrm>
              <a:off x="6759590" y="2301077"/>
              <a:ext cx="31750" cy="20955"/>
            </a:xfrm>
            <a:custGeom>
              <a:avLst/>
              <a:gdLst/>
              <a:ahLst/>
              <a:cxnLst/>
              <a:rect l="l" t="t" r="r" b="b"/>
              <a:pathLst>
                <a:path w="31750" h="20955">
                  <a:moveTo>
                    <a:pt x="0" y="20759"/>
                  </a:moveTo>
                  <a:lnTo>
                    <a:pt x="13025" y="13025"/>
                  </a:lnTo>
                  <a:lnTo>
                    <a:pt x="5291" y="0"/>
                  </a:lnTo>
                  <a:lnTo>
                    <a:pt x="31164" y="17650"/>
                  </a:lnTo>
                  <a:lnTo>
                    <a:pt x="0" y="20759"/>
                  </a:lnTo>
                  <a:close/>
                </a:path>
              </a:pathLst>
            </a:custGeom>
            <a:solidFill>
              <a:srgbClr val="4A7DBA"/>
            </a:solidFill>
          </p:spPr>
          <p:txBody>
            <a:bodyPr wrap="square" lIns="0" tIns="0" rIns="0" bIns="0" rtlCol="0"/>
            <a:lstStyle/>
            <a:p>
              <a:endParaRPr/>
            </a:p>
          </p:txBody>
        </p:sp>
        <p:sp>
          <p:nvSpPr>
            <p:cNvPr id="16" name="object 16"/>
            <p:cNvSpPr/>
            <p:nvPr/>
          </p:nvSpPr>
          <p:spPr>
            <a:xfrm>
              <a:off x="6759590" y="2301077"/>
              <a:ext cx="31750" cy="20955"/>
            </a:xfrm>
            <a:custGeom>
              <a:avLst/>
              <a:gdLst/>
              <a:ahLst/>
              <a:cxnLst/>
              <a:rect l="l" t="t" r="r" b="b"/>
              <a:pathLst>
                <a:path w="31750" h="20955">
                  <a:moveTo>
                    <a:pt x="13025" y="13025"/>
                  </a:moveTo>
                  <a:lnTo>
                    <a:pt x="0" y="20759"/>
                  </a:lnTo>
                  <a:lnTo>
                    <a:pt x="31164" y="17650"/>
                  </a:lnTo>
                  <a:lnTo>
                    <a:pt x="5291" y="0"/>
                  </a:lnTo>
                  <a:lnTo>
                    <a:pt x="13025" y="13025"/>
                  </a:lnTo>
                  <a:close/>
                </a:path>
              </a:pathLst>
            </a:custGeom>
            <a:ln w="9524">
              <a:solidFill>
                <a:srgbClr val="4A7DBA"/>
              </a:solidFill>
            </a:ln>
          </p:spPr>
          <p:txBody>
            <a:bodyPr wrap="square" lIns="0" tIns="0" rIns="0" bIns="0" rtlCol="0"/>
            <a:lstStyle/>
            <a:p>
              <a:endParaRPr/>
            </a:p>
          </p:txBody>
        </p:sp>
        <p:sp>
          <p:nvSpPr>
            <p:cNvPr id="17" name="object 17"/>
            <p:cNvSpPr/>
            <p:nvPr/>
          </p:nvSpPr>
          <p:spPr>
            <a:xfrm>
              <a:off x="5094148" y="2718211"/>
              <a:ext cx="360045" cy="360045"/>
            </a:xfrm>
            <a:custGeom>
              <a:avLst/>
              <a:gdLst/>
              <a:ahLst/>
              <a:cxnLst/>
              <a:rect l="l" t="t" r="r" b="b"/>
              <a:pathLst>
                <a:path w="360045" h="360044">
                  <a:moveTo>
                    <a:pt x="180019" y="360039"/>
                  </a:moveTo>
                  <a:lnTo>
                    <a:pt x="132163" y="353609"/>
                  </a:lnTo>
                  <a:lnTo>
                    <a:pt x="89160" y="335461"/>
                  </a:lnTo>
                  <a:lnTo>
                    <a:pt x="52726" y="307313"/>
                  </a:lnTo>
                  <a:lnTo>
                    <a:pt x="24578" y="270879"/>
                  </a:lnTo>
                  <a:lnTo>
                    <a:pt x="6430" y="227876"/>
                  </a:lnTo>
                  <a:lnTo>
                    <a:pt x="0" y="180019"/>
                  </a:lnTo>
                  <a:lnTo>
                    <a:pt x="6430" y="132163"/>
                  </a:lnTo>
                  <a:lnTo>
                    <a:pt x="24578" y="89160"/>
                  </a:lnTo>
                  <a:lnTo>
                    <a:pt x="52726" y="52726"/>
                  </a:lnTo>
                  <a:lnTo>
                    <a:pt x="89160" y="24577"/>
                  </a:lnTo>
                  <a:lnTo>
                    <a:pt x="132163" y="6430"/>
                  </a:lnTo>
                  <a:lnTo>
                    <a:pt x="180019" y="0"/>
                  </a:lnTo>
                  <a:lnTo>
                    <a:pt x="215304" y="3490"/>
                  </a:lnTo>
                  <a:lnTo>
                    <a:pt x="279895" y="30245"/>
                  </a:lnTo>
                  <a:lnTo>
                    <a:pt x="329794" y="80144"/>
                  </a:lnTo>
                  <a:lnTo>
                    <a:pt x="356549" y="144735"/>
                  </a:lnTo>
                  <a:lnTo>
                    <a:pt x="360039" y="180019"/>
                  </a:lnTo>
                  <a:lnTo>
                    <a:pt x="353609" y="227876"/>
                  </a:lnTo>
                  <a:lnTo>
                    <a:pt x="335461" y="270879"/>
                  </a:lnTo>
                  <a:lnTo>
                    <a:pt x="307313" y="307313"/>
                  </a:lnTo>
                  <a:lnTo>
                    <a:pt x="270879" y="335461"/>
                  </a:lnTo>
                  <a:lnTo>
                    <a:pt x="227876" y="353609"/>
                  </a:lnTo>
                  <a:lnTo>
                    <a:pt x="180019" y="360039"/>
                  </a:lnTo>
                  <a:close/>
                </a:path>
              </a:pathLst>
            </a:custGeom>
            <a:solidFill>
              <a:srgbClr val="4F81BD"/>
            </a:solidFill>
          </p:spPr>
          <p:txBody>
            <a:bodyPr wrap="square" lIns="0" tIns="0" rIns="0" bIns="0" rtlCol="0"/>
            <a:lstStyle/>
            <a:p>
              <a:endParaRPr/>
            </a:p>
          </p:txBody>
        </p:sp>
        <p:sp>
          <p:nvSpPr>
            <p:cNvPr id="18" name="object 18"/>
            <p:cNvSpPr/>
            <p:nvPr/>
          </p:nvSpPr>
          <p:spPr>
            <a:xfrm>
              <a:off x="5094148" y="2718211"/>
              <a:ext cx="360045" cy="360045"/>
            </a:xfrm>
            <a:custGeom>
              <a:avLst/>
              <a:gdLst/>
              <a:ahLst/>
              <a:cxnLst/>
              <a:rect l="l" t="t" r="r" b="b"/>
              <a:pathLst>
                <a:path w="360045" h="360044">
                  <a:moveTo>
                    <a:pt x="0" y="180019"/>
                  </a:moveTo>
                  <a:lnTo>
                    <a:pt x="6430" y="132163"/>
                  </a:lnTo>
                  <a:lnTo>
                    <a:pt x="24578" y="89160"/>
                  </a:lnTo>
                  <a:lnTo>
                    <a:pt x="52726" y="52726"/>
                  </a:lnTo>
                  <a:lnTo>
                    <a:pt x="89160" y="24577"/>
                  </a:lnTo>
                  <a:lnTo>
                    <a:pt x="132163" y="6430"/>
                  </a:lnTo>
                  <a:lnTo>
                    <a:pt x="180019" y="0"/>
                  </a:lnTo>
                  <a:lnTo>
                    <a:pt x="248910" y="13703"/>
                  </a:lnTo>
                  <a:lnTo>
                    <a:pt x="307313" y="52726"/>
                  </a:lnTo>
                  <a:lnTo>
                    <a:pt x="346336" y="111129"/>
                  </a:lnTo>
                  <a:lnTo>
                    <a:pt x="360039" y="180019"/>
                  </a:lnTo>
                  <a:lnTo>
                    <a:pt x="353609" y="227876"/>
                  </a:lnTo>
                  <a:lnTo>
                    <a:pt x="335461" y="270879"/>
                  </a:lnTo>
                  <a:lnTo>
                    <a:pt x="307313" y="307313"/>
                  </a:lnTo>
                  <a:lnTo>
                    <a:pt x="270879" y="335461"/>
                  </a:lnTo>
                  <a:lnTo>
                    <a:pt x="227876" y="353609"/>
                  </a:lnTo>
                  <a:lnTo>
                    <a:pt x="180019" y="360039"/>
                  </a:lnTo>
                  <a:lnTo>
                    <a:pt x="132163" y="353609"/>
                  </a:lnTo>
                  <a:lnTo>
                    <a:pt x="89160" y="335461"/>
                  </a:lnTo>
                  <a:lnTo>
                    <a:pt x="52726" y="307313"/>
                  </a:lnTo>
                  <a:lnTo>
                    <a:pt x="24578" y="270879"/>
                  </a:lnTo>
                  <a:lnTo>
                    <a:pt x="6430" y="227876"/>
                  </a:lnTo>
                  <a:lnTo>
                    <a:pt x="0" y="180019"/>
                  </a:lnTo>
                  <a:close/>
                </a:path>
              </a:pathLst>
            </a:custGeom>
            <a:ln w="25399">
              <a:solidFill>
                <a:srgbClr val="385E88"/>
              </a:solidFill>
            </a:ln>
          </p:spPr>
          <p:txBody>
            <a:bodyPr wrap="square" lIns="0" tIns="0" rIns="0" bIns="0" rtlCol="0"/>
            <a:lstStyle/>
            <a:p>
              <a:endParaRPr/>
            </a:p>
          </p:txBody>
        </p:sp>
        <p:sp>
          <p:nvSpPr>
            <p:cNvPr id="19" name="object 19"/>
            <p:cNvSpPr/>
            <p:nvPr/>
          </p:nvSpPr>
          <p:spPr>
            <a:xfrm>
              <a:off x="4662100" y="2898231"/>
              <a:ext cx="399415" cy="0"/>
            </a:xfrm>
            <a:custGeom>
              <a:avLst/>
              <a:gdLst/>
              <a:ahLst/>
              <a:cxnLst/>
              <a:rect l="l" t="t" r="r" b="b"/>
              <a:pathLst>
                <a:path w="399414">
                  <a:moveTo>
                    <a:pt x="0" y="0"/>
                  </a:moveTo>
                  <a:lnTo>
                    <a:pt x="399404" y="0"/>
                  </a:lnTo>
                </a:path>
              </a:pathLst>
            </a:custGeom>
            <a:ln w="9524">
              <a:solidFill>
                <a:srgbClr val="4A7DBA"/>
              </a:solidFill>
            </a:ln>
          </p:spPr>
          <p:txBody>
            <a:bodyPr wrap="square" lIns="0" tIns="0" rIns="0" bIns="0" rtlCol="0"/>
            <a:lstStyle/>
            <a:p>
              <a:endParaRPr/>
            </a:p>
          </p:txBody>
        </p:sp>
        <p:sp>
          <p:nvSpPr>
            <p:cNvPr id="20" name="object 20"/>
            <p:cNvSpPr/>
            <p:nvPr/>
          </p:nvSpPr>
          <p:spPr>
            <a:xfrm>
              <a:off x="5050793" y="2887520"/>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4A7DBA"/>
            </a:solidFill>
          </p:spPr>
          <p:txBody>
            <a:bodyPr wrap="square" lIns="0" tIns="0" rIns="0" bIns="0" rtlCol="0"/>
            <a:lstStyle/>
            <a:p>
              <a:endParaRPr/>
            </a:p>
          </p:txBody>
        </p:sp>
        <p:sp>
          <p:nvSpPr>
            <p:cNvPr id="21" name="object 21"/>
            <p:cNvSpPr/>
            <p:nvPr/>
          </p:nvSpPr>
          <p:spPr>
            <a:xfrm>
              <a:off x="5050793" y="2887520"/>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4A7DBA"/>
              </a:solidFill>
            </a:ln>
          </p:spPr>
          <p:txBody>
            <a:bodyPr wrap="square" lIns="0" tIns="0" rIns="0" bIns="0" rtlCol="0"/>
            <a:lstStyle/>
            <a:p>
              <a:endParaRPr/>
            </a:p>
          </p:txBody>
        </p:sp>
        <p:sp>
          <p:nvSpPr>
            <p:cNvPr id="22" name="object 22"/>
            <p:cNvSpPr/>
            <p:nvPr/>
          </p:nvSpPr>
          <p:spPr>
            <a:xfrm>
              <a:off x="5454188" y="2440800"/>
              <a:ext cx="1319530" cy="454025"/>
            </a:xfrm>
            <a:custGeom>
              <a:avLst/>
              <a:gdLst/>
              <a:ahLst/>
              <a:cxnLst/>
              <a:rect l="l" t="t" r="r" b="b"/>
              <a:pathLst>
                <a:path w="1319529" h="454025">
                  <a:moveTo>
                    <a:pt x="0" y="453897"/>
                  </a:moveTo>
                  <a:lnTo>
                    <a:pt x="1319192" y="0"/>
                  </a:lnTo>
                </a:path>
              </a:pathLst>
            </a:custGeom>
            <a:ln w="9524">
              <a:solidFill>
                <a:srgbClr val="4A7DBA"/>
              </a:solidFill>
            </a:ln>
          </p:spPr>
          <p:txBody>
            <a:bodyPr wrap="square" lIns="0" tIns="0" rIns="0" bIns="0" rtlCol="0"/>
            <a:lstStyle/>
            <a:p>
              <a:endParaRPr/>
            </a:p>
          </p:txBody>
        </p:sp>
        <p:sp>
          <p:nvSpPr>
            <p:cNvPr id="23" name="object 23"/>
            <p:cNvSpPr/>
            <p:nvPr/>
          </p:nvSpPr>
          <p:spPr>
            <a:xfrm>
              <a:off x="6759766" y="2434156"/>
              <a:ext cx="31750" cy="20320"/>
            </a:xfrm>
            <a:custGeom>
              <a:avLst/>
              <a:gdLst/>
              <a:ahLst/>
              <a:cxnLst/>
              <a:rect l="l" t="t" r="r" b="b"/>
              <a:pathLst>
                <a:path w="31750" h="20319">
                  <a:moveTo>
                    <a:pt x="6970" y="20257"/>
                  </a:moveTo>
                  <a:lnTo>
                    <a:pt x="13613" y="6643"/>
                  </a:lnTo>
                  <a:lnTo>
                    <a:pt x="0" y="0"/>
                  </a:lnTo>
                  <a:lnTo>
                    <a:pt x="31313" y="553"/>
                  </a:lnTo>
                  <a:lnTo>
                    <a:pt x="6970" y="20257"/>
                  </a:lnTo>
                  <a:close/>
                </a:path>
              </a:pathLst>
            </a:custGeom>
            <a:solidFill>
              <a:srgbClr val="4A7DBA"/>
            </a:solidFill>
          </p:spPr>
          <p:txBody>
            <a:bodyPr wrap="square" lIns="0" tIns="0" rIns="0" bIns="0" rtlCol="0"/>
            <a:lstStyle/>
            <a:p>
              <a:endParaRPr/>
            </a:p>
          </p:txBody>
        </p:sp>
        <p:sp>
          <p:nvSpPr>
            <p:cNvPr id="24" name="object 24"/>
            <p:cNvSpPr/>
            <p:nvPr/>
          </p:nvSpPr>
          <p:spPr>
            <a:xfrm>
              <a:off x="6759766" y="2434156"/>
              <a:ext cx="31750" cy="20320"/>
            </a:xfrm>
            <a:custGeom>
              <a:avLst/>
              <a:gdLst/>
              <a:ahLst/>
              <a:cxnLst/>
              <a:rect l="l" t="t" r="r" b="b"/>
              <a:pathLst>
                <a:path w="31750" h="20319">
                  <a:moveTo>
                    <a:pt x="13613" y="6643"/>
                  </a:moveTo>
                  <a:lnTo>
                    <a:pt x="6970" y="20257"/>
                  </a:lnTo>
                  <a:lnTo>
                    <a:pt x="31313" y="553"/>
                  </a:lnTo>
                  <a:lnTo>
                    <a:pt x="0" y="0"/>
                  </a:lnTo>
                  <a:lnTo>
                    <a:pt x="13613" y="6643"/>
                  </a:lnTo>
                  <a:close/>
                </a:path>
              </a:pathLst>
            </a:custGeom>
            <a:ln w="9524">
              <a:solidFill>
                <a:srgbClr val="4A7DBA"/>
              </a:solidFill>
            </a:ln>
          </p:spPr>
          <p:txBody>
            <a:bodyPr wrap="square" lIns="0" tIns="0" rIns="0" bIns="0" rtlCol="0"/>
            <a:lstStyle/>
            <a:p>
              <a:endParaRPr/>
            </a:p>
          </p:txBody>
        </p:sp>
        <p:sp>
          <p:nvSpPr>
            <p:cNvPr id="25" name="object 25"/>
            <p:cNvSpPr/>
            <p:nvPr/>
          </p:nvSpPr>
          <p:spPr>
            <a:xfrm>
              <a:off x="7164287" y="2322168"/>
              <a:ext cx="399415" cy="0"/>
            </a:xfrm>
            <a:custGeom>
              <a:avLst/>
              <a:gdLst/>
              <a:ahLst/>
              <a:cxnLst/>
              <a:rect l="l" t="t" r="r" b="b"/>
              <a:pathLst>
                <a:path w="399415">
                  <a:moveTo>
                    <a:pt x="0" y="0"/>
                  </a:moveTo>
                  <a:lnTo>
                    <a:pt x="399405" y="0"/>
                  </a:lnTo>
                </a:path>
              </a:pathLst>
            </a:custGeom>
            <a:ln w="9524">
              <a:solidFill>
                <a:srgbClr val="4A7DBA"/>
              </a:solidFill>
            </a:ln>
          </p:spPr>
          <p:txBody>
            <a:bodyPr wrap="square" lIns="0" tIns="0" rIns="0" bIns="0" rtlCol="0"/>
            <a:lstStyle/>
            <a:p>
              <a:endParaRPr/>
            </a:p>
          </p:txBody>
        </p:sp>
        <p:sp>
          <p:nvSpPr>
            <p:cNvPr id="26" name="object 26"/>
            <p:cNvSpPr/>
            <p:nvPr/>
          </p:nvSpPr>
          <p:spPr>
            <a:xfrm>
              <a:off x="7552981" y="2311456"/>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4A7DBA"/>
            </a:solidFill>
          </p:spPr>
          <p:txBody>
            <a:bodyPr wrap="square" lIns="0" tIns="0" rIns="0" bIns="0" rtlCol="0"/>
            <a:lstStyle/>
            <a:p>
              <a:endParaRPr/>
            </a:p>
          </p:txBody>
        </p:sp>
        <p:sp>
          <p:nvSpPr>
            <p:cNvPr id="27" name="object 27"/>
            <p:cNvSpPr/>
            <p:nvPr/>
          </p:nvSpPr>
          <p:spPr>
            <a:xfrm>
              <a:off x="7552981" y="2311456"/>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4A7DBA"/>
              </a:solidFill>
            </a:ln>
          </p:spPr>
          <p:txBody>
            <a:bodyPr wrap="square" lIns="0" tIns="0" rIns="0" bIns="0" rtlCol="0"/>
            <a:lstStyle/>
            <a:p>
              <a:endParaRPr/>
            </a:p>
          </p:txBody>
        </p:sp>
        <p:sp>
          <p:nvSpPr>
            <p:cNvPr id="28" name="object 28"/>
            <p:cNvSpPr/>
            <p:nvPr/>
          </p:nvSpPr>
          <p:spPr>
            <a:xfrm>
              <a:off x="6984268" y="1597347"/>
              <a:ext cx="0" cy="512445"/>
            </a:xfrm>
            <a:custGeom>
              <a:avLst/>
              <a:gdLst/>
              <a:ahLst/>
              <a:cxnLst/>
              <a:rect l="l" t="t" r="r" b="b"/>
              <a:pathLst>
                <a:path h="512444">
                  <a:moveTo>
                    <a:pt x="0" y="0"/>
                  </a:moveTo>
                  <a:lnTo>
                    <a:pt x="0" y="512157"/>
                  </a:lnTo>
                </a:path>
              </a:pathLst>
            </a:custGeom>
            <a:ln w="9524">
              <a:solidFill>
                <a:srgbClr val="4A7DBA"/>
              </a:solidFill>
            </a:ln>
          </p:spPr>
          <p:txBody>
            <a:bodyPr wrap="square" lIns="0" tIns="0" rIns="0" bIns="0" rtlCol="0"/>
            <a:lstStyle/>
            <a:p>
              <a:endParaRPr/>
            </a:p>
          </p:txBody>
        </p:sp>
        <p:sp>
          <p:nvSpPr>
            <p:cNvPr id="29" name="object 29"/>
            <p:cNvSpPr/>
            <p:nvPr/>
          </p:nvSpPr>
          <p:spPr>
            <a:xfrm>
              <a:off x="6973556" y="2098793"/>
              <a:ext cx="21590" cy="29845"/>
            </a:xfrm>
            <a:custGeom>
              <a:avLst/>
              <a:gdLst/>
              <a:ahLst/>
              <a:cxnLst/>
              <a:rect l="l" t="t" r="r" b="b"/>
              <a:pathLst>
                <a:path w="21590" h="29844">
                  <a:moveTo>
                    <a:pt x="10711" y="29429"/>
                  </a:moveTo>
                  <a:lnTo>
                    <a:pt x="0" y="0"/>
                  </a:lnTo>
                  <a:lnTo>
                    <a:pt x="10711" y="10711"/>
                  </a:lnTo>
                  <a:lnTo>
                    <a:pt x="21423" y="0"/>
                  </a:lnTo>
                  <a:lnTo>
                    <a:pt x="10711" y="29429"/>
                  </a:lnTo>
                  <a:close/>
                </a:path>
              </a:pathLst>
            </a:custGeom>
            <a:solidFill>
              <a:srgbClr val="4A7DBA"/>
            </a:solidFill>
          </p:spPr>
          <p:txBody>
            <a:bodyPr wrap="square" lIns="0" tIns="0" rIns="0" bIns="0" rtlCol="0"/>
            <a:lstStyle/>
            <a:p>
              <a:endParaRPr/>
            </a:p>
          </p:txBody>
        </p:sp>
        <p:sp>
          <p:nvSpPr>
            <p:cNvPr id="30" name="object 30"/>
            <p:cNvSpPr/>
            <p:nvPr/>
          </p:nvSpPr>
          <p:spPr>
            <a:xfrm>
              <a:off x="6973556" y="2098793"/>
              <a:ext cx="21590" cy="29845"/>
            </a:xfrm>
            <a:custGeom>
              <a:avLst/>
              <a:gdLst/>
              <a:ahLst/>
              <a:cxnLst/>
              <a:rect l="l" t="t" r="r" b="b"/>
              <a:pathLst>
                <a:path w="21590" h="29844">
                  <a:moveTo>
                    <a:pt x="10711" y="10711"/>
                  </a:moveTo>
                  <a:lnTo>
                    <a:pt x="0" y="0"/>
                  </a:lnTo>
                  <a:lnTo>
                    <a:pt x="10711" y="29429"/>
                  </a:lnTo>
                  <a:lnTo>
                    <a:pt x="21423" y="0"/>
                  </a:lnTo>
                  <a:lnTo>
                    <a:pt x="10711" y="10711"/>
                  </a:lnTo>
                  <a:close/>
                </a:path>
              </a:pathLst>
            </a:custGeom>
            <a:ln w="9524">
              <a:solidFill>
                <a:srgbClr val="4A7DBA"/>
              </a:solidFill>
            </a:ln>
          </p:spPr>
          <p:txBody>
            <a:bodyPr wrap="square" lIns="0" tIns="0" rIns="0" bIns="0" rtlCol="0"/>
            <a:lstStyle/>
            <a:p>
              <a:endParaRPr/>
            </a:p>
          </p:txBody>
        </p:sp>
      </p:grpSp>
      <p:sp>
        <p:nvSpPr>
          <p:cNvPr id="31" name="object 31"/>
          <p:cNvSpPr txBox="1"/>
          <p:nvPr/>
        </p:nvSpPr>
        <p:spPr>
          <a:xfrm>
            <a:off x="5880993" y="1798363"/>
            <a:ext cx="240665"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x1</a:t>
            </a:r>
            <a:endParaRPr>
              <a:latin typeface="Calibri"/>
              <a:cs typeface="Calibri"/>
            </a:endParaRPr>
          </a:p>
        </p:txBody>
      </p:sp>
      <p:sp>
        <p:nvSpPr>
          <p:cNvPr id="32" name="object 32"/>
          <p:cNvSpPr txBox="1"/>
          <p:nvPr/>
        </p:nvSpPr>
        <p:spPr>
          <a:xfrm>
            <a:off x="6001325" y="2492334"/>
            <a:ext cx="240665"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x2</a:t>
            </a:r>
            <a:endParaRPr dirty="0">
              <a:latin typeface="Calibri"/>
              <a:cs typeface="Calibri"/>
            </a:endParaRPr>
          </a:p>
        </p:txBody>
      </p:sp>
      <p:sp>
        <p:nvSpPr>
          <p:cNvPr id="33" name="object 33"/>
          <p:cNvSpPr txBox="1"/>
          <p:nvPr/>
        </p:nvSpPr>
        <p:spPr>
          <a:xfrm>
            <a:off x="7429165" y="1798363"/>
            <a:ext cx="30480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w1</a:t>
            </a:r>
            <a:endParaRPr>
              <a:latin typeface="Calibri"/>
              <a:cs typeface="Calibri"/>
            </a:endParaRPr>
          </a:p>
        </p:txBody>
      </p:sp>
      <p:sp>
        <p:nvSpPr>
          <p:cNvPr id="34" name="object 34"/>
          <p:cNvSpPr txBox="1"/>
          <p:nvPr/>
        </p:nvSpPr>
        <p:spPr>
          <a:xfrm>
            <a:off x="7969225" y="2552577"/>
            <a:ext cx="30480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w2</a:t>
            </a:r>
            <a:endParaRPr dirty="0">
              <a:latin typeface="Calibri"/>
              <a:cs typeface="Calibri"/>
            </a:endParaRPr>
          </a:p>
        </p:txBody>
      </p:sp>
      <p:sp>
        <p:nvSpPr>
          <p:cNvPr id="35" name="object 35"/>
          <p:cNvSpPr txBox="1"/>
          <p:nvPr/>
        </p:nvSpPr>
        <p:spPr>
          <a:xfrm>
            <a:off x="8121625" y="1429032"/>
            <a:ext cx="49022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X0=1</a:t>
            </a:r>
            <a:endParaRPr>
              <a:latin typeface="Calibri"/>
              <a:cs typeface="Calibri"/>
            </a:endParaRPr>
          </a:p>
        </p:txBody>
      </p:sp>
      <p:sp>
        <p:nvSpPr>
          <p:cNvPr id="36" name="object 36"/>
          <p:cNvSpPr txBox="1"/>
          <p:nvPr/>
        </p:nvSpPr>
        <p:spPr>
          <a:xfrm>
            <a:off x="8625680" y="1950763"/>
            <a:ext cx="30480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w0</a:t>
            </a:r>
            <a:endParaRPr>
              <a:latin typeface="Calibri"/>
              <a:cs typeface="Calibri"/>
            </a:endParaRPr>
          </a:p>
        </p:txBody>
      </p:sp>
      <p:sp>
        <p:nvSpPr>
          <p:cNvPr id="37" name="object 37"/>
          <p:cNvSpPr txBox="1"/>
          <p:nvPr/>
        </p:nvSpPr>
        <p:spPr>
          <a:xfrm>
            <a:off x="9300386" y="2149112"/>
            <a:ext cx="690245"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Output</a:t>
            </a:r>
            <a:endParaRPr>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1:</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5" dirty="0">
                <a:latin typeface="Calibri"/>
                <a:cs typeface="Calibri"/>
              </a:rPr>
              <a:t>Weights:</a:t>
            </a:r>
            <a:r>
              <a:rPr sz="2000" spc="-25"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w1=1,</a:t>
            </a:r>
            <a:r>
              <a:rPr sz="2000" spc="-20" dirty="0">
                <a:latin typeface="Calibri"/>
                <a:cs typeface="Calibri"/>
              </a:rPr>
              <a:t> </a:t>
            </a:r>
            <a:r>
              <a:rPr sz="2000" spc="-5" dirty="0">
                <a:latin typeface="Calibri"/>
                <a:cs typeface="Calibri"/>
              </a:rPr>
              <a:t>w2=</a:t>
            </a:r>
            <a:r>
              <a:rPr sz="2000" spc="-20" dirty="0">
                <a:latin typeface="Calibri"/>
                <a:cs typeface="Calibri"/>
              </a:rPr>
              <a:t> </a:t>
            </a:r>
            <a:r>
              <a:rPr sz="2000" dirty="0">
                <a:latin typeface="Calibri"/>
                <a:cs typeface="Calibri"/>
              </a:rPr>
              <a:t>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(0,0):</a:t>
            </a:r>
            <a:endParaRPr sz="2000">
              <a:latin typeface="Calibri"/>
              <a:cs typeface="Calibri"/>
            </a:endParaRPr>
          </a:p>
          <a:p>
            <a:pPr marL="417195">
              <a:spcBef>
                <a:spcPts val="400"/>
              </a:spcBef>
              <a:tabLst>
                <a:tab pos="716915" algn="l"/>
              </a:tabLst>
            </a:pPr>
            <a:r>
              <a:rPr sz="2000" dirty="0">
                <a:latin typeface="Arial MT"/>
                <a:cs typeface="Arial MT"/>
              </a:rPr>
              <a:t>–	</a:t>
            </a:r>
            <a:r>
              <a:rPr sz="2000" spc="-15" dirty="0">
                <a:latin typeface="Calibri"/>
                <a:cs typeface="Calibri"/>
              </a:rPr>
              <a:t>Ynet=1*1+0*1+0*1=1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W0=1+(-1)*1=0</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W1=1+(-1)*0=1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W2=1+(-1)*0=1</a:t>
            </a:r>
            <a:endParaRPr sz="2000">
              <a:latin typeface="Calibri"/>
              <a:cs typeface="Calibri"/>
            </a:endParaRPr>
          </a:p>
          <a:p>
            <a:pPr marL="316865" indent="-297815">
              <a:spcBef>
                <a:spcPts val="459"/>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w0=0,</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w2=1</a:t>
            </a:r>
            <a:endParaRPr sz="24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1:</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0" dirty="0">
                <a:latin typeface="Calibri"/>
                <a:cs typeface="Calibri"/>
              </a:rPr>
              <a:t>weights:</a:t>
            </a:r>
            <a:r>
              <a:rPr sz="2000" spc="-30" dirty="0">
                <a:latin typeface="Calibri"/>
                <a:cs typeface="Calibri"/>
              </a:rPr>
              <a:t> </a:t>
            </a:r>
            <a:r>
              <a:rPr sz="2000" spc="-5" dirty="0">
                <a:latin typeface="Calibri"/>
                <a:cs typeface="Calibri"/>
              </a:rPr>
              <a:t>w0=0,</a:t>
            </a:r>
            <a:r>
              <a:rPr sz="2000" spc="-30" dirty="0">
                <a:latin typeface="Calibri"/>
                <a:cs typeface="Calibri"/>
              </a:rPr>
              <a:t> </a:t>
            </a:r>
            <a:r>
              <a:rPr sz="2000" spc="-5" dirty="0">
                <a:latin typeface="Calibri"/>
                <a:cs typeface="Calibri"/>
              </a:rPr>
              <a:t>w1=1,</a:t>
            </a:r>
            <a:r>
              <a:rPr sz="2000" spc="-30" dirty="0">
                <a:latin typeface="Calibri"/>
                <a:cs typeface="Calibri"/>
              </a:rPr>
              <a:t> </a:t>
            </a:r>
            <a:r>
              <a:rPr sz="2000" spc="-5" dirty="0">
                <a:latin typeface="Calibri"/>
                <a:cs typeface="Calibri"/>
              </a:rPr>
              <a:t>w2=1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(0,1):</a:t>
            </a:r>
            <a:endParaRPr sz="2000">
              <a:latin typeface="Calibri"/>
              <a:cs typeface="Calibri"/>
            </a:endParaRPr>
          </a:p>
          <a:p>
            <a:pPr marL="417195">
              <a:spcBef>
                <a:spcPts val="400"/>
              </a:spcBef>
              <a:tabLst>
                <a:tab pos="716915" algn="l"/>
              </a:tabLst>
            </a:pPr>
            <a:r>
              <a:rPr sz="2000" dirty="0">
                <a:latin typeface="Arial MT"/>
                <a:cs typeface="Arial MT"/>
              </a:rPr>
              <a:t>–	</a:t>
            </a:r>
            <a:r>
              <a:rPr sz="2000" spc="-15" dirty="0">
                <a:latin typeface="Calibri"/>
                <a:cs typeface="Calibri"/>
              </a:rPr>
              <a:t>Ynet=1*0+0*1+1*1=1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W0=0+(-1)*1=-1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W1=1+(-1)*0=1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W2=1+(-1)*1=0</a:t>
            </a:r>
            <a:endParaRPr sz="2000">
              <a:latin typeface="Calibri"/>
              <a:cs typeface="Calibri"/>
            </a:endParaRPr>
          </a:p>
          <a:p>
            <a:pPr marL="316865" indent="-297815">
              <a:spcBef>
                <a:spcPts val="459"/>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w0=-1,</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1:</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56818"/>
            <a:ext cx="7030720" cy="4081779"/>
          </a:xfrm>
          <a:prstGeom prst="rect">
            <a:avLst/>
          </a:prstGeom>
        </p:spPr>
        <p:txBody>
          <a:bodyPr vert="horz" wrap="square" lIns="0" tIns="76200" rIns="0" bIns="0" rtlCol="0">
            <a:spAutoFit/>
          </a:bodyPr>
          <a:lstStyle/>
          <a:p>
            <a:pPr marL="316865" indent="-297815">
              <a:spcBef>
                <a:spcPts val="600"/>
              </a:spcBef>
              <a:buFont typeface="Arial MT"/>
              <a:buChar char="•"/>
              <a:tabLst>
                <a:tab pos="316865" algn="l"/>
                <a:tab pos="317500" algn="l"/>
              </a:tabLst>
            </a:pPr>
            <a:r>
              <a:rPr sz="2400" spc="-10" dirty="0">
                <a:latin typeface="Calibri"/>
                <a:cs typeface="Calibri"/>
              </a:rPr>
              <a:t>weights:</a:t>
            </a:r>
            <a:r>
              <a:rPr sz="2400" spc="-25" dirty="0">
                <a:latin typeface="Calibri"/>
                <a:cs typeface="Calibri"/>
              </a:rPr>
              <a:t> </a:t>
            </a:r>
            <a:r>
              <a:rPr sz="2400" spc="-5" dirty="0">
                <a:latin typeface="Calibri"/>
                <a:cs typeface="Calibri"/>
              </a:rPr>
              <a:t>w0=-1,</a:t>
            </a:r>
            <a:r>
              <a:rPr sz="2400" spc="-25" dirty="0">
                <a:latin typeface="Calibri"/>
                <a:cs typeface="Calibri"/>
              </a:rPr>
              <a:t> </a:t>
            </a:r>
            <a:r>
              <a:rPr sz="2400" spc="-5" dirty="0">
                <a:latin typeface="Calibri"/>
                <a:cs typeface="Calibri"/>
              </a:rPr>
              <a:t>w1=1,</a:t>
            </a:r>
            <a:r>
              <a:rPr sz="2400" spc="-25" dirty="0">
                <a:latin typeface="Calibri"/>
                <a:cs typeface="Calibri"/>
              </a:rPr>
              <a:t> </a:t>
            </a:r>
            <a:r>
              <a:rPr sz="2400" spc="-5" dirty="0">
                <a:latin typeface="Calibri"/>
                <a:cs typeface="Calibri"/>
              </a:rPr>
              <a:t>w2=0</a:t>
            </a:r>
            <a:endParaRPr sz="2400">
              <a:latin typeface="Calibri"/>
              <a:cs typeface="Calibri"/>
            </a:endParaRPr>
          </a:p>
          <a:p>
            <a:pPr marL="316865" indent="-304800">
              <a:spcBef>
                <a:spcPts val="415"/>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(1,0):</a:t>
            </a:r>
            <a:endParaRPr sz="2000">
              <a:latin typeface="Calibri"/>
              <a:cs typeface="Calibri"/>
            </a:endParaRPr>
          </a:p>
          <a:p>
            <a:pPr marL="417195">
              <a:spcBef>
                <a:spcPts val="400"/>
              </a:spcBef>
              <a:tabLst>
                <a:tab pos="716915" algn="l"/>
              </a:tabLst>
            </a:pPr>
            <a:r>
              <a:rPr sz="2000" dirty="0">
                <a:latin typeface="Arial MT"/>
                <a:cs typeface="Arial MT"/>
              </a:rPr>
              <a:t>–	</a:t>
            </a:r>
            <a:r>
              <a:rPr sz="2000" spc="-15" dirty="0">
                <a:latin typeface="Calibri"/>
                <a:cs typeface="Calibri"/>
              </a:rPr>
              <a:t>Ynet=1*-1+1*1+0*0=0</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W0=-1+(-1)*1=-2</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W1=1+(-1)*1=0</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W2=0+(-1)*0=0</a:t>
            </a:r>
            <a:endParaRPr sz="2000">
              <a:latin typeface="Calibri"/>
              <a:cs typeface="Calibri"/>
            </a:endParaRPr>
          </a:p>
          <a:p>
            <a:pPr marL="316865" indent="-297815">
              <a:spcBef>
                <a:spcPts val="464"/>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w0=-2,</a:t>
            </a:r>
            <a:r>
              <a:rPr sz="2400" spc="-20" dirty="0">
                <a:latin typeface="Calibri"/>
                <a:cs typeface="Calibri"/>
              </a:rPr>
              <a:t> </a:t>
            </a:r>
            <a:r>
              <a:rPr sz="2400" spc="-5" dirty="0">
                <a:latin typeface="Calibri"/>
                <a:cs typeface="Calibri"/>
              </a:rPr>
              <a:t>w1=0,</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1:</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61815" y="1165596"/>
            <a:ext cx="6996430" cy="4852610"/>
          </a:xfrm>
          <a:prstGeom prst="rect">
            <a:avLst/>
          </a:prstGeom>
        </p:spPr>
        <p:txBody>
          <a:bodyPr vert="horz" wrap="square" lIns="0" tIns="38100" rIns="0" bIns="0" rtlCol="0">
            <a:spAutoFit/>
          </a:bodyPr>
          <a:lstStyle/>
          <a:p>
            <a:pPr marL="347980" indent="-297815">
              <a:spcBef>
                <a:spcPts val="300"/>
              </a:spcBef>
              <a:buFont typeface="Arial MT"/>
              <a:buChar char="•"/>
              <a:tabLst>
                <a:tab pos="347345" algn="l"/>
                <a:tab pos="348615" algn="l"/>
                <a:tab pos="1523365" algn="l"/>
              </a:tabLst>
            </a:pPr>
            <a:r>
              <a:rPr sz="2400" spc="-10" dirty="0">
                <a:latin typeface="Calibri"/>
                <a:cs typeface="Calibri"/>
              </a:rPr>
              <a:t>weights:	</a:t>
            </a:r>
            <a:r>
              <a:rPr sz="2400" spc="-5" dirty="0">
                <a:latin typeface="Calibri"/>
                <a:cs typeface="Calibri"/>
              </a:rPr>
              <a:t>w0=-2,</a:t>
            </a:r>
            <a:r>
              <a:rPr sz="2400" spc="-35" dirty="0">
                <a:latin typeface="Calibri"/>
                <a:cs typeface="Calibri"/>
              </a:rPr>
              <a:t> </a:t>
            </a:r>
            <a:r>
              <a:rPr sz="2400" spc="-5" dirty="0">
                <a:latin typeface="Calibri"/>
                <a:cs typeface="Calibri"/>
              </a:rPr>
              <a:t>w1=0,</a:t>
            </a:r>
            <a:r>
              <a:rPr sz="2400" spc="-30" dirty="0">
                <a:latin typeface="Calibri"/>
                <a:cs typeface="Calibri"/>
              </a:rPr>
              <a:t> </a:t>
            </a:r>
            <a:r>
              <a:rPr sz="2400" spc="-5" dirty="0">
                <a:latin typeface="Calibri"/>
                <a:cs typeface="Calibri"/>
              </a:rPr>
              <a:t>w2=0</a:t>
            </a:r>
            <a:endParaRPr sz="2400">
              <a:latin typeface="Calibri"/>
              <a:cs typeface="Calibri"/>
            </a:endParaRPr>
          </a:p>
          <a:p>
            <a:pPr marL="347980" indent="-305435">
              <a:spcBef>
                <a:spcPts val="165"/>
              </a:spcBef>
              <a:buFont typeface="Arial MT"/>
              <a:buChar char="•"/>
              <a:tabLst>
                <a:tab pos="347345" algn="l"/>
                <a:tab pos="348615" algn="l"/>
              </a:tabLst>
            </a:pPr>
            <a:r>
              <a:rPr sz="2000" spc="-10" dirty="0">
                <a:latin typeface="Calibri"/>
                <a:cs typeface="Calibri"/>
              </a:rPr>
              <a:t>Ynet=x0*w0+x1*w1+x2*w2</a:t>
            </a:r>
            <a:endParaRPr sz="2000">
              <a:latin typeface="Calibri"/>
              <a:cs typeface="Calibri"/>
            </a:endParaRPr>
          </a:p>
          <a:p>
            <a:pPr marL="347980" indent="-305435">
              <a:spcBef>
                <a:spcPts val="160"/>
              </a:spcBef>
              <a:buFont typeface="Arial MT"/>
              <a:buChar char="•"/>
              <a:tabLst>
                <a:tab pos="347345" algn="l"/>
                <a:tab pos="348615" algn="l"/>
              </a:tabLst>
            </a:pPr>
            <a:r>
              <a:rPr sz="2000" spc="-5" dirty="0">
                <a:latin typeface="Calibri"/>
                <a:cs typeface="Calibri"/>
              </a:rPr>
              <a:t>Input</a:t>
            </a:r>
            <a:r>
              <a:rPr sz="2000" spc="-45" dirty="0">
                <a:latin typeface="Calibri"/>
                <a:cs typeface="Calibri"/>
              </a:rPr>
              <a:t> </a:t>
            </a:r>
            <a:r>
              <a:rPr sz="2000" spc="-5" dirty="0">
                <a:latin typeface="Calibri"/>
                <a:cs typeface="Calibri"/>
              </a:rPr>
              <a:t>(1,1):</a:t>
            </a:r>
            <a:endParaRPr sz="2000">
              <a:latin typeface="Calibri"/>
              <a:cs typeface="Calibri"/>
            </a:endParaRPr>
          </a:p>
          <a:p>
            <a:pPr marL="447675">
              <a:spcBef>
                <a:spcPts val="160"/>
              </a:spcBef>
              <a:tabLst>
                <a:tab pos="747395" algn="l"/>
              </a:tabLst>
            </a:pPr>
            <a:r>
              <a:rPr sz="2000" dirty="0">
                <a:latin typeface="Arial MT"/>
                <a:cs typeface="Arial MT"/>
              </a:rPr>
              <a:t>–	</a:t>
            </a:r>
            <a:r>
              <a:rPr sz="2000" spc="-10" dirty="0">
                <a:latin typeface="Calibri"/>
                <a:cs typeface="Calibri"/>
              </a:rPr>
              <a:t>Ynet=1*-2+1*0+1*0=-2</a:t>
            </a:r>
            <a:endParaRPr sz="2000">
              <a:latin typeface="Calibri"/>
              <a:cs typeface="Calibri"/>
            </a:endParaRPr>
          </a:p>
          <a:p>
            <a:pPr marL="748030" lvl="1" indent="-300990">
              <a:spcBef>
                <a:spcPts val="160"/>
              </a:spcBef>
              <a:buFont typeface="Arial MT"/>
              <a:buChar char="–"/>
              <a:tabLst>
                <a:tab pos="747395" algn="l"/>
                <a:tab pos="748665"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48030" lvl="1" indent="-300990">
              <a:spcBef>
                <a:spcPts val="160"/>
              </a:spcBef>
              <a:buFont typeface="Arial MT"/>
              <a:buChar char="–"/>
              <a:tabLst>
                <a:tab pos="747395" algn="l"/>
                <a:tab pos="748665" algn="l"/>
              </a:tabLst>
            </a:pPr>
            <a:r>
              <a:rPr sz="2000" spc="-5" dirty="0">
                <a:latin typeface="Calibri"/>
                <a:cs typeface="Calibri"/>
              </a:rPr>
              <a:t>Output=0</a:t>
            </a:r>
            <a:endParaRPr sz="2000">
              <a:latin typeface="Calibri"/>
              <a:cs typeface="Calibri"/>
            </a:endParaRPr>
          </a:p>
          <a:p>
            <a:pPr marL="748030" lvl="1" indent="-300990">
              <a:spcBef>
                <a:spcPts val="160"/>
              </a:spcBef>
              <a:buFont typeface="Arial MT"/>
              <a:buChar char="–"/>
              <a:tabLst>
                <a:tab pos="747395" algn="l"/>
                <a:tab pos="748665" algn="l"/>
              </a:tabLst>
            </a:pPr>
            <a:r>
              <a:rPr sz="2000" spc="-10" dirty="0">
                <a:latin typeface="Calibri"/>
                <a:cs typeface="Calibri"/>
              </a:rPr>
              <a:t>Error=Actual-Output=1-0=1</a:t>
            </a:r>
            <a:r>
              <a:rPr sz="2000" dirty="0">
                <a:latin typeface="Calibri"/>
                <a:cs typeface="Calibri"/>
              </a:rPr>
              <a:t> </a:t>
            </a:r>
            <a:r>
              <a:rPr sz="2000" spc="-10" dirty="0">
                <a:latin typeface="Calibri"/>
                <a:cs typeface="Calibri"/>
              </a:rPr>
              <a:t>(Error</a:t>
            </a:r>
            <a:r>
              <a:rPr sz="2000" dirty="0">
                <a:latin typeface="Calibri"/>
                <a:cs typeface="Calibri"/>
              </a:rPr>
              <a:t> </a:t>
            </a:r>
            <a:r>
              <a:rPr sz="2000" spc="-5" dirty="0">
                <a:latin typeface="Calibri"/>
                <a:cs typeface="Calibri"/>
              </a:rPr>
              <a:t>non</a:t>
            </a:r>
            <a:r>
              <a:rPr sz="2000" spc="5" dirty="0">
                <a:latin typeface="Calibri"/>
                <a:cs typeface="Calibri"/>
              </a:rPr>
              <a:t> </a:t>
            </a:r>
            <a:r>
              <a:rPr sz="2000" spc="-25" dirty="0">
                <a:latin typeface="Calibri"/>
                <a:cs typeface="Calibri"/>
              </a:rPr>
              <a:t>zero,</a:t>
            </a:r>
            <a:r>
              <a:rPr sz="2000"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W0=-2+(1)*1=-1</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W1=0+(1)*1=1</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W2=0+(1)*1=1</a:t>
            </a:r>
            <a:endParaRPr sz="2000">
              <a:latin typeface="Calibri"/>
              <a:cs typeface="Calibri"/>
            </a:endParaRPr>
          </a:p>
          <a:p>
            <a:pPr marL="347980" indent="-297815">
              <a:spcBef>
                <a:spcPts val="185"/>
              </a:spcBef>
              <a:buFont typeface="Arial MT"/>
              <a:buChar char="•"/>
              <a:tabLst>
                <a:tab pos="347345" algn="l"/>
                <a:tab pos="348615"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w0=-1,</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w2=1</a:t>
            </a:r>
            <a:endParaRPr sz="2400">
              <a:latin typeface="Calibri"/>
              <a:cs typeface="Calibri"/>
            </a:endParaRPr>
          </a:p>
          <a:p>
            <a:pPr>
              <a:spcBef>
                <a:spcPts val="5"/>
              </a:spcBef>
              <a:buChar char="•"/>
            </a:pPr>
            <a:endParaRPr sz="2250">
              <a:latin typeface="Calibri"/>
              <a:cs typeface="Calibri"/>
            </a:endParaRPr>
          </a:p>
          <a:p>
            <a:pPr marL="347980" indent="-297815">
              <a:buFont typeface="Arial MT"/>
              <a:buChar char="•"/>
              <a:tabLst>
                <a:tab pos="347345" algn="l"/>
                <a:tab pos="348615" algn="l"/>
              </a:tabLst>
            </a:pPr>
            <a:r>
              <a:rPr sz="2400" spc="-5" dirty="0">
                <a:latin typeface="Calibri"/>
                <a:cs typeface="Calibri"/>
              </a:rPr>
              <a:t>Final</a:t>
            </a:r>
            <a:r>
              <a:rPr sz="2400" spc="-20" dirty="0">
                <a:latin typeface="Calibri"/>
                <a:cs typeface="Calibri"/>
              </a:rPr>
              <a:t> Weights </a:t>
            </a:r>
            <a:r>
              <a:rPr sz="2400" spc="-10" dirty="0">
                <a:latin typeface="Calibri"/>
                <a:cs typeface="Calibri"/>
              </a:rPr>
              <a:t>after</a:t>
            </a:r>
            <a:r>
              <a:rPr sz="2400" spc="-20" dirty="0">
                <a:latin typeface="Calibri"/>
                <a:cs typeface="Calibri"/>
              </a:rPr>
              <a:t> </a:t>
            </a:r>
            <a:r>
              <a:rPr sz="2400" dirty="0">
                <a:latin typeface="Calibri"/>
                <a:cs typeface="Calibri"/>
              </a:rPr>
              <a:t>1</a:t>
            </a:r>
            <a:r>
              <a:rPr sz="2400" baseline="31250" dirty="0">
                <a:latin typeface="Calibri"/>
                <a:cs typeface="Calibri"/>
              </a:rPr>
              <a:t>st</a:t>
            </a:r>
            <a:r>
              <a:rPr sz="2400" spc="240" baseline="31250" dirty="0">
                <a:latin typeface="Calibri"/>
                <a:cs typeface="Calibri"/>
              </a:rPr>
              <a:t> </a:t>
            </a:r>
            <a:r>
              <a:rPr sz="2400" spc="-15" dirty="0">
                <a:latin typeface="Calibri"/>
                <a:cs typeface="Calibri"/>
              </a:rPr>
              <a:t>iteration:</a:t>
            </a:r>
            <a:endParaRPr sz="2400">
              <a:latin typeface="Calibri"/>
              <a:cs typeface="Calibri"/>
            </a:endParaRPr>
          </a:p>
          <a:p>
            <a:pPr marL="447675">
              <a:spcBef>
                <a:spcPts val="165"/>
              </a:spcBef>
              <a:tabLst>
                <a:tab pos="747395" algn="l"/>
              </a:tabLst>
            </a:pPr>
            <a:r>
              <a:rPr sz="2000" dirty="0">
                <a:latin typeface="Arial MT"/>
                <a:cs typeface="Arial MT"/>
              </a:rPr>
              <a:t>–	</a:t>
            </a:r>
            <a:r>
              <a:rPr sz="2000" spc="-5" dirty="0">
                <a:latin typeface="Calibri"/>
                <a:cs typeface="Calibri"/>
              </a:rPr>
              <a:t>w0=-1,</a:t>
            </a:r>
            <a:r>
              <a:rPr sz="2000" spc="-35" dirty="0">
                <a:latin typeface="Calibri"/>
                <a:cs typeface="Calibri"/>
              </a:rPr>
              <a:t> </a:t>
            </a:r>
            <a:r>
              <a:rPr sz="2000" spc="-5" dirty="0">
                <a:latin typeface="Calibri"/>
                <a:cs typeface="Calibri"/>
              </a:rPr>
              <a:t>w1=1,</a:t>
            </a:r>
            <a:r>
              <a:rPr sz="2000" spc="-30" dirty="0">
                <a:latin typeface="Calibri"/>
                <a:cs typeface="Calibri"/>
              </a:rPr>
              <a:t> </a:t>
            </a:r>
            <a:r>
              <a:rPr sz="2000" spc="-5" dirty="0">
                <a:latin typeface="Calibri"/>
                <a:cs typeface="Calibri"/>
              </a:rPr>
              <a:t>w2=1</a:t>
            </a:r>
            <a:endParaRPr sz="20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2:</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5" y="1171447"/>
            <a:ext cx="7102475" cy="2514600"/>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5" dirty="0">
                <a:latin typeface="Calibri"/>
                <a:cs typeface="Calibri"/>
              </a:rPr>
              <a:t>Weights:</a:t>
            </a:r>
            <a:r>
              <a:rPr sz="2000" spc="-25"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w1=1,</a:t>
            </a:r>
            <a:r>
              <a:rPr sz="2000" spc="-20" dirty="0">
                <a:latin typeface="Calibri"/>
                <a:cs typeface="Calibri"/>
              </a:rPr>
              <a:t> </a:t>
            </a:r>
            <a:r>
              <a:rPr sz="2000" spc="-5" dirty="0">
                <a:latin typeface="Calibri"/>
                <a:cs typeface="Calibri"/>
              </a:rPr>
              <a:t>w2=</a:t>
            </a:r>
            <a:r>
              <a:rPr sz="2000" spc="-20" dirty="0">
                <a:latin typeface="Calibri"/>
                <a:cs typeface="Calibri"/>
              </a:rPr>
              <a:t> </a:t>
            </a:r>
            <a:r>
              <a:rPr sz="2000" dirty="0">
                <a:latin typeface="Calibri"/>
                <a:cs typeface="Calibri"/>
              </a:rPr>
              <a:t>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(0,0):</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Ynet=1*(-1)+0*1+0*1=-1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Output=0</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Error=Actual-Output=0-0=0</a:t>
            </a:r>
            <a:r>
              <a:rPr sz="2000" spc="5" dirty="0">
                <a:latin typeface="Calibri"/>
                <a:cs typeface="Calibri"/>
              </a:rPr>
              <a:t> </a:t>
            </a:r>
            <a:r>
              <a:rPr sz="2000" spc="-20" dirty="0">
                <a:latin typeface="Calibri"/>
                <a:cs typeface="Calibri"/>
              </a:rPr>
              <a:t>(Zero</a:t>
            </a:r>
            <a:r>
              <a:rPr sz="2000" spc="5" dirty="0">
                <a:latin typeface="Calibri"/>
                <a:cs typeface="Calibri"/>
              </a:rPr>
              <a:t> </a:t>
            </a:r>
            <a:r>
              <a:rPr sz="2000" spc="-40" dirty="0">
                <a:latin typeface="Calibri"/>
                <a:cs typeface="Calibri"/>
              </a:rPr>
              <a:t>Error,</a:t>
            </a:r>
            <a:r>
              <a:rPr sz="2000" spc="5" dirty="0">
                <a:latin typeface="Calibri"/>
                <a:cs typeface="Calibri"/>
              </a:rPr>
              <a:t> </a:t>
            </a:r>
            <a:r>
              <a:rPr sz="2000" spc="-5" dirty="0">
                <a:latin typeface="Calibri"/>
                <a:cs typeface="Calibri"/>
              </a:rPr>
              <a:t>No</a:t>
            </a:r>
            <a:r>
              <a:rPr sz="2000" spc="10" dirty="0">
                <a:latin typeface="Calibri"/>
                <a:cs typeface="Calibri"/>
              </a:rPr>
              <a:t> </a:t>
            </a:r>
            <a:r>
              <a:rPr sz="2000" spc="-10" dirty="0">
                <a:latin typeface="Calibri"/>
                <a:cs typeface="Calibri"/>
              </a:rPr>
              <a:t>change</a:t>
            </a:r>
            <a:r>
              <a:rPr sz="2000" spc="5" dirty="0">
                <a:latin typeface="Calibri"/>
                <a:cs typeface="Calibri"/>
              </a:rPr>
              <a:t> </a:t>
            </a:r>
            <a:r>
              <a:rPr sz="2000" spc="-5" dirty="0">
                <a:latin typeface="Calibri"/>
                <a:cs typeface="Calibri"/>
              </a:rPr>
              <a:t>in</a:t>
            </a:r>
            <a:r>
              <a:rPr sz="2000" spc="5" dirty="0">
                <a:latin typeface="Calibri"/>
                <a:cs typeface="Calibri"/>
              </a:rPr>
              <a:t> </a:t>
            </a:r>
            <a:r>
              <a:rPr sz="2000" spc="-10" dirty="0">
                <a:latin typeface="Calibri"/>
                <a:cs typeface="Calibri"/>
              </a:rPr>
              <a:t>weights)</a:t>
            </a:r>
            <a:endParaRPr sz="20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2:</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0" dirty="0">
                <a:latin typeface="Calibri"/>
                <a:cs typeface="Calibri"/>
              </a:rPr>
              <a:t>weights:</a:t>
            </a:r>
            <a:r>
              <a:rPr sz="2000" spc="-25"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w1=1,</a:t>
            </a:r>
            <a:r>
              <a:rPr sz="2000" spc="-25" dirty="0">
                <a:latin typeface="Calibri"/>
                <a:cs typeface="Calibri"/>
              </a:rPr>
              <a:t> </a:t>
            </a:r>
            <a:r>
              <a:rPr sz="2000" spc="-5" dirty="0">
                <a:latin typeface="Calibri"/>
                <a:cs typeface="Calibri"/>
              </a:rPr>
              <a:t>w2=1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(0,1):</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Ynet=1*(-1)+0*1+1*1=0</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W0=(-1)+(-1)*1=-2</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W1=1+(-1)*0=1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W2=1+(-1)*1=0</a:t>
            </a:r>
            <a:endParaRPr sz="2000">
              <a:latin typeface="Calibri"/>
              <a:cs typeface="Calibri"/>
            </a:endParaRPr>
          </a:p>
          <a:p>
            <a:pPr marL="316865" indent="-297815">
              <a:spcBef>
                <a:spcPts val="459"/>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w0=-2,</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D84FA310-9785-49E3-B8A7-3BA398FBE12F}"/>
              </a:ext>
            </a:extLst>
          </p:cNvPr>
          <p:cNvPicPr>
            <a:picLocks noChangeAspect="1"/>
          </p:cNvPicPr>
          <p:nvPr/>
        </p:nvPicPr>
        <p:blipFill>
          <a:blip r:embed="rId2"/>
          <a:stretch>
            <a:fillRect/>
          </a:stretch>
        </p:blipFill>
        <p:spPr>
          <a:xfrm>
            <a:off x="885825" y="1557199"/>
            <a:ext cx="10420350" cy="4152900"/>
          </a:xfrm>
          <a:prstGeom prst="rect">
            <a:avLst/>
          </a:prstGeom>
        </p:spPr>
      </p:pic>
    </p:spTree>
    <p:extLst>
      <p:ext uri="{BB962C8B-B14F-4D97-AF65-F5344CB8AC3E}">
        <p14:creationId xmlns:p14="http://schemas.microsoft.com/office/powerpoint/2010/main" val="4067970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2:</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56817"/>
            <a:ext cx="7099300" cy="2590800"/>
          </a:xfrm>
          <a:prstGeom prst="rect">
            <a:avLst/>
          </a:prstGeom>
        </p:spPr>
        <p:txBody>
          <a:bodyPr vert="horz" wrap="square" lIns="0" tIns="76200" rIns="0" bIns="0" rtlCol="0">
            <a:spAutoFit/>
          </a:bodyPr>
          <a:lstStyle/>
          <a:p>
            <a:pPr marL="316865" indent="-297815">
              <a:spcBef>
                <a:spcPts val="600"/>
              </a:spcBef>
              <a:buFont typeface="Arial MT"/>
              <a:buChar char="•"/>
              <a:tabLst>
                <a:tab pos="316865" algn="l"/>
                <a:tab pos="317500" algn="l"/>
              </a:tabLst>
            </a:pPr>
            <a:r>
              <a:rPr sz="2400" spc="-10" dirty="0">
                <a:latin typeface="Calibri"/>
                <a:cs typeface="Calibri"/>
              </a:rPr>
              <a:t>weights:</a:t>
            </a:r>
            <a:r>
              <a:rPr sz="2400" spc="-25" dirty="0">
                <a:latin typeface="Calibri"/>
                <a:cs typeface="Calibri"/>
              </a:rPr>
              <a:t> </a:t>
            </a:r>
            <a:r>
              <a:rPr sz="2400" spc="-5" dirty="0">
                <a:latin typeface="Calibri"/>
                <a:cs typeface="Calibri"/>
              </a:rPr>
              <a:t>w0=-2,</a:t>
            </a:r>
            <a:r>
              <a:rPr sz="2400" spc="-25" dirty="0">
                <a:latin typeface="Calibri"/>
                <a:cs typeface="Calibri"/>
              </a:rPr>
              <a:t> </a:t>
            </a:r>
            <a:r>
              <a:rPr sz="2400" spc="-5" dirty="0">
                <a:latin typeface="Calibri"/>
                <a:cs typeface="Calibri"/>
              </a:rPr>
              <a:t>w1=1,</a:t>
            </a:r>
            <a:r>
              <a:rPr sz="2400" spc="-25" dirty="0">
                <a:latin typeface="Calibri"/>
                <a:cs typeface="Calibri"/>
              </a:rPr>
              <a:t> </a:t>
            </a:r>
            <a:r>
              <a:rPr sz="2400" spc="-5" dirty="0">
                <a:latin typeface="Calibri"/>
                <a:cs typeface="Calibri"/>
              </a:rPr>
              <a:t>w2=0</a:t>
            </a:r>
            <a:endParaRPr sz="2400">
              <a:latin typeface="Calibri"/>
              <a:cs typeface="Calibri"/>
            </a:endParaRPr>
          </a:p>
          <a:p>
            <a:pPr marL="316865" indent="-304800">
              <a:spcBef>
                <a:spcPts val="415"/>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(1,0):</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Ynet=1*-2+1*1+0*0=-1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Output=0</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Error=Actual-Output=0-0=0</a:t>
            </a:r>
            <a:r>
              <a:rPr sz="2000" dirty="0">
                <a:latin typeface="Calibri"/>
                <a:cs typeface="Calibri"/>
              </a:rPr>
              <a:t> </a:t>
            </a:r>
            <a:r>
              <a:rPr sz="2000" spc="-10" dirty="0">
                <a:latin typeface="Calibri"/>
                <a:cs typeface="Calibri"/>
              </a:rPr>
              <a:t>(Error</a:t>
            </a:r>
            <a:r>
              <a:rPr sz="2000" dirty="0">
                <a:latin typeface="Calibri"/>
                <a:cs typeface="Calibri"/>
              </a:rPr>
              <a:t> </a:t>
            </a:r>
            <a:r>
              <a:rPr sz="2000" spc="-25" dirty="0">
                <a:latin typeface="Calibri"/>
                <a:cs typeface="Calibri"/>
              </a:rPr>
              <a:t>zero,</a:t>
            </a:r>
            <a:r>
              <a:rPr sz="2000" spc="5" dirty="0">
                <a:latin typeface="Calibri"/>
                <a:cs typeface="Calibri"/>
              </a:rPr>
              <a:t> </a:t>
            </a:r>
            <a:r>
              <a:rPr sz="2000" spc="-5" dirty="0">
                <a:latin typeface="Calibri"/>
                <a:cs typeface="Calibri"/>
              </a:rPr>
              <a:t>No</a:t>
            </a:r>
            <a:r>
              <a:rPr sz="2000" dirty="0">
                <a:latin typeface="Calibri"/>
                <a:cs typeface="Calibri"/>
              </a:rPr>
              <a:t> </a:t>
            </a:r>
            <a:r>
              <a:rPr sz="2000" spc="-10" dirty="0">
                <a:latin typeface="Calibri"/>
                <a:cs typeface="Calibri"/>
              </a:rPr>
              <a:t>change</a:t>
            </a:r>
            <a:r>
              <a:rPr sz="2000" dirty="0">
                <a:latin typeface="Calibri"/>
                <a:cs typeface="Calibri"/>
              </a:rPr>
              <a:t> </a:t>
            </a:r>
            <a:r>
              <a:rPr sz="2000" spc="-5" dirty="0">
                <a:latin typeface="Calibri"/>
                <a:cs typeface="Calibri"/>
              </a:rPr>
              <a:t>in</a:t>
            </a:r>
            <a:r>
              <a:rPr sz="2000" spc="5" dirty="0">
                <a:latin typeface="Calibri"/>
                <a:cs typeface="Calibri"/>
              </a:rPr>
              <a:t> </a:t>
            </a:r>
            <a:r>
              <a:rPr sz="2000" spc="-10" dirty="0">
                <a:latin typeface="Calibri"/>
                <a:cs typeface="Calibri"/>
              </a:rPr>
              <a:t>weights)</a:t>
            </a:r>
            <a:endParaRPr sz="20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2:</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61815" y="1165596"/>
            <a:ext cx="6996430" cy="4852610"/>
          </a:xfrm>
          <a:prstGeom prst="rect">
            <a:avLst/>
          </a:prstGeom>
        </p:spPr>
        <p:txBody>
          <a:bodyPr vert="horz" wrap="square" lIns="0" tIns="38100" rIns="0" bIns="0" rtlCol="0">
            <a:spAutoFit/>
          </a:bodyPr>
          <a:lstStyle/>
          <a:p>
            <a:pPr marL="347980" indent="-297815">
              <a:spcBef>
                <a:spcPts val="300"/>
              </a:spcBef>
              <a:buFont typeface="Arial MT"/>
              <a:buChar char="•"/>
              <a:tabLst>
                <a:tab pos="347345" algn="l"/>
                <a:tab pos="348615" algn="l"/>
                <a:tab pos="1523365" algn="l"/>
              </a:tabLst>
            </a:pPr>
            <a:r>
              <a:rPr sz="2400" spc="-10" dirty="0">
                <a:latin typeface="Calibri"/>
                <a:cs typeface="Calibri"/>
              </a:rPr>
              <a:t>weights:	</a:t>
            </a:r>
            <a:r>
              <a:rPr sz="2400" spc="-5" dirty="0">
                <a:latin typeface="Calibri"/>
                <a:cs typeface="Calibri"/>
              </a:rPr>
              <a:t>w0=-2,</a:t>
            </a:r>
            <a:r>
              <a:rPr sz="2400" spc="-35" dirty="0">
                <a:latin typeface="Calibri"/>
                <a:cs typeface="Calibri"/>
              </a:rPr>
              <a:t> </a:t>
            </a:r>
            <a:r>
              <a:rPr sz="2400" spc="-5" dirty="0">
                <a:latin typeface="Calibri"/>
                <a:cs typeface="Calibri"/>
              </a:rPr>
              <a:t>w1=1,</a:t>
            </a:r>
            <a:r>
              <a:rPr sz="2400" spc="-30" dirty="0">
                <a:latin typeface="Calibri"/>
                <a:cs typeface="Calibri"/>
              </a:rPr>
              <a:t> </a:t>
            </a:r>
            <a:r>
              <a:rPr sz="2400" spc="-5" dirty="0">
                <a:latin typeface="Calibri"/>
                <a:cs typeface="Calibri"/>
              </a:rPr>
              <a:t>w2=0</a:t>
            </a:r>
            <a:endParaRPr sz="2400">
              <a:latin typeface="Calibri"/>
              <a:cs typeface="Calibri"/>
            </a:endParaRPr>
          </a:p>
          <a:p>
            <a:pPr marL="347980" indent="-305435">
              <a:spcBef>
                <a:spcPts val="165"/>
              </a:spcBef>
              <a:buFont typeface="Arial MT"/>
              <a:buChar char="•"/>
              <a:tabLst>
                <a:tab pos="347345" algn="l"/>
                <a:tab pos="348615" algn="l"/>
              </a:tabLst>
            </a:pPr>
            <a:r>
              <a:rPr sz="2000" spc="-10" dirty="0">
                <a:latin typeface="Calibri"/>
                <a:cs typeface="Calibri"/>
              </a:rPr>
              <a:t>Ynet=x0*w0+x1*w1+x2*w2</a:t>
            </a:r>
            <a:endParaRPr sz="2000">
              <a:latin typeface="Calibri"/>
              <a:cs typeface="Calibri"/>
            </a:endParaRPr>
          </a:p>
          <a:p>
            <a:pPr marL="347980" indent="-305435">
              <a:spcBef>
                <a:spcPts val="160"/>
              </a:spcBef>
              <a:buFont typeface="Arial MT"/>
              <a:buChar char="•"/>
              <a:tabLst>
                <a:tab pos="347345" algn="l"/>
                <a:tab pos="348615" algn="l"/>
              </a:tabLst>
            </a:pPr>
            <a:r>
              <a:rPr sz="2000" spc="-5" dirty="0">
                <a:latin typeface="Calibri"/>
                <a:cs typeface="Calibri"/>
              </a:rPr>
              <a:t>Input</a:t>
            </a:r>
            <a:r>
              <a:rPr sz="2000" spc="-45" dirty="0">
                <a:latin typeface="Calibri"/>
                <a:cs typeface="Calibri"/>
              </a:rPr>
              <a:t> </a:t>
            </a:r>
            <a:r>
              <a:rPr sz="2000" spc="-5" dirty="0">
                <a:latin typeface="Calibri"/>
                <a:cs typeface="Calibri"/>
              </a:rPr>
              <a:t>(1,1):</a:t>
            </a:r>
            <a:endParaRPr sz="2000">
              <a:latin typeface="Calibri"/>
              <a:cs typeface="Calibri"/>
            </a:endParaRPr>
          </a:p>
          <a:p>
            <a:pPr marL="447675">
              <a:spcBef>
                <a:spcPts val="160"/>
              </a:spcBef>
              <a:tabLst>
                <a:tab pos="747395" algn="l"/>
              </a:tabLst>
            </a:pPr>
            <a:r>
              <a:rPr sz="2000" dirty="0">
                <a:latin typeface="Arial MT"/>
                <a:cs typeface="Arial MT"/>
              </a:rPr>
              <a:t>–	</a:t>
            </a:r>
            <a:r>
              <a:rPr sz="2000" spc="-10" dirty="0">
                <a:latin typeface="Calibri"/>
                <a:cs typeface="Calibri"/>
              </a:rPr>
              <a:t>Ynet=1*-2+1*1+1*0=-1</a:t>
            </a:r>
            <a:endParaRPr sz="2000">
              <a:latin typeface="Calibri"/>
              <a:cs typeface="Calibri"/>
            </a:endParaRPr>
          </a:p>
          <a:p>
            <a:pPr marL="748030" lvl="1" indent="-300990">
              <a:spcBef>
                <a:spcPts val="160"/>
              </a:spcBef>
              <a:buFont typeface="Arial MT"/>
              <a:buChar char="–"/>
              <a:tabLst>
                <a:tab pos="747395" algn="l"/>
                <a:tab pos="748665"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48030" lvl="1" indent="-300990">
              <a:spcBef>
                <a:spcPts val="160"/>
              </a:spcBef>
              <a:buFont typeface="Arial MT"/>
              <a:buChar char="–"/>
              <a:tabLst>
                <a:tab pos="747395" algn="l"/>
                <a:tab pos="748665" algn="l"/>
              </a:tabLst>
            </a:pPr>
            <a:r>
              <a:rPr sz="2000" spc="-5" dirty="0">
                <a:latin typeface="Calibri"/>
                <a:cs typeface="Calibri"/>
              </a:rPr>
              <a:t>Output=0</a:t>
            </a:r>
            <a:endParaRPr sz="2000">
              <a:latin typeface="Calibri"/>
              <a:cs typeface="Calibri"/>
            </a:endParaRPr>
          </a:p>
          <a:p>
            <a:pPr marL="748030" lvl="1" indent="-300990">
              <a:spcBef>
                <a:spcPts val="160"/>
              </a:spcBef>
              <a:buFont typeface="Arial MT"/>
              <a:buChar char="–"/>
              <a:tabLst>
                <a:tab pos="747395" algn="l"/>
                <a:tab pos="748665" algn="l"/>
              </a:tabLst>
            </a:pPr>
            <a:r>
              <a:rPr sz="2000" spc="-10" dirty="0">
                <a:latin typeface="Calibri"/>
                <a:cs typeface="Calibri"/>
              </a:rPr>
              <a:t>Error=Actual-Output=1-0=1</a:t>
            </a:r>
            <a:r>
              <a:rPr sz="2000" dirty="0">
                <a:latin typeface="Calibri"/>
                <a:cs typeface="Calibri"/>
              </a:rPr>
              <a:t> </a:t>
            </a:r>
            <a:r>
              <a:rPr sz="2000" spc="-10" dirty="0">
                <a:latin typeface="Calibri"/>
                <a:cs typeface="Calibri"/>
              </a:rPr>
              <a:t>(Error</a:t>
            </a:r>
            <a:r>
              <a:rPr sz="2000" dirty="0">
                <a:latin typeface="Calibri"/>
                <a:cs typeface="Calibri"/>
              </a:rPr>
              <a:t> </a:t>
            </a:r>
            <a:r>
              <a:rPr sz="2000" spc="-5" dirty="0">
                <a:latin typeface="Calibri"/>
                <a:cs typeface="Calibri"/>
              </a:rPr>
              <a:t>non</a:t>
            </a:r>
            <a:r>
              <a:rPr sz="2000" spc="5" dirty="0">
                <a:latin typeface="Calibri"/>
                <a:cs typeface="Calibri"/>
              </a:rPr>
              <a:t> </a:t>
            </a:r>
            <a:r>
              <a:rPr sz="2000" spc="-25" dirty="0">
                <a:latin typeface="Calibri"/>
                <a:cs typeface="Calibri"/>
              </a:rPr>
              <a:t>zero,</a:t>
            </a:r>
            <a:r>
              <a:rPr sz="2000"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W0=-2+(1)*1=-1</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W1=1+(1)*1=2</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W2=0+(1)*1=1</a:t>
            </a:r>
            <a:endParaRPr sz="2000">
              <a:latin typeface="Calibri"/>
              <a:cs typeface="Calibri"/>
            </a:endParaRPr>
          </a:p>
          <a:p>
            <a:pPr marL="347980" indent="-297815">
              <a:spcBef>
                <a:spcPts val="185"/>
              </a:spcBef>
              <a:buFont typeface="Arial MT"/>
              <a:buChar char="•"/>
              <a:tabLst>
                <a:tab pos="347345" algn="l"/>
                <a:tab pos="348615"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w0=-1,</a:t>
            </a:r>
            <a:r>
              <a:rPr sz="2400" spc="-20" dirty="0">
                <a:latin typeface="Calibri"/>
                <a:cs typeface="Calibri"/>
              </a:rPr>
              <a:t> </a:t>
            </a:r>
            <a:r>
              <a:rPr sz="2400" spc="-5" dirty="0">
                <a:latin typeface="Calibri"/>
                <a:cs typeface="Calibri"/>
              </a:rPr>
              <a:t>w1=2,</a:t>
            </a:r>
            <a:r>
              <a:rPr sz="2400" spc="-15" dirty="0">
                <a:latin typeface="Calibri"/>
                <a:cs typeface="Calibri"/>
              </a:rPr>
              <a:t> </a:t>
            </a:r>
            <a:r>
              <a:rPr sz="2400" spc="-5" dirty="0">
                <a:latin typeface="Calibri"/>
                <a:cs typeface="Calibri"/>
              </a:rPr>
              <a:t>w2=1</a:t>
            </a:r>
            <a:endParaRPr sz="2400">
              <a:latin typeface="Calibri"/>
              <a:cs typeface="Calibri"/>
            </a:endParaRPr>
          </a:p>
          <a:p>
            <a:pPr>
              <a:spcBef>
                <a:spcPts val="5"/>
              </a:spcBef>
              <a:buChar char="•"/>
            </a:pPr>
            <a:endParaRPr sz="2250">
              <a:latin typeface="Calibri"/>
              <a:cs typeface="Calibri"/>
            </a:endParaRPr>
          </a:p>
          <a:p>
            <a:pPr marL="347980" indent="-297815">
              <a:buFont typeface="Arial MT"/>
              <a:buChar char="•"/>
              <a:tabLst>
                <a:tab pos="347345" algn="l"/>
                <a:tab pos="348615" algn="l"/>
                <a:tab pos="3243580" algn="l"/>
              </a:tabLst>
            </a:pPr>
            <a:r>
              <a:rPr sz="2400" spc="-5" dirty="0">
                <a:latin typeface="Calibri"/>
                <a:cs typeface="Calibri"/>
              </a:rPr>
              <a:t>Final </a:t>
            </a:r>
            <a:r>
              <a:rPr sz="2400" spc="-20" dirty="0">
                <a:latin typeface="Calibri"/>
                <a:cs typeface="Calibri"/>
              </a:rPr>
              <a:t>Weights</a:t>
            </a:r>
            <a:r>
              <a:rPr sz="2400" dirty="0">
                <a:latin typeface="Calibri"/>
                <a:cs typeface="Calibri"/>
              </a:rPr>
              <a:t> </a:t>
            </a:r>
            <a:r>
              <a:rPr sz="2400" spc="-10" dirty="0">
                <a:latin typeface="Calibri"/>
                <a:cs typeface="Calibri"/>
              </a:rPr>
              <a:t>after</a:t>
            </a:r>
            <a:r>
              <a:rPr sz="2400" spc="-5" dirty="0">
                <a:latin typeface="Calibri"/>
                <a:cs typeface="Calibri"/>
              </a:rPr>
              <a:t> </a:t>
            </a:r>
            <a:r>
              <a:rPr sz="2400" spc="5" dirty="0">
                <a:latin typeface="Calibri"/>
                <a:cs typeface="Calibri"/>
              </a:rPr>
              <a:t>2</a:t>
            </a:r>
            <a:r>
              <a:rPr sz="2400" spc="7" baseline="31250" dirty="0">
                <a:latin typeface="Calibri"/>
                <a:cs typeface="Calibri"/>
              </a:rPr>
              <a:t>nd	</a:t>
            </a:r>
            <a:r>
              <a:rPr sz="2400" spc="-15" dirty="0">
                <a:latin typeface="Calibri"/>
                <a:cs typeface="Calibri"/>
              </a:rPr>
              <a:t>iteration:</a:t>
            </a:r>
            <a:endParaRPr sz="2400">
              <a:latin typeface="Calibri"/>
              <a:cs typeface="Calibri"/>
            </a:endParaRPr>
          </a:p>
          <a:p>
            <a:pPr marL="447675">
              <a:spcBef>
                <a:spcPts val="165"/>
              </a:spcBef>
              <a:tabLst>
                <a:tab pos="747395" algn="l"/>
              </a:tabLst>
            </a:pPr>
            <a:r>
              <a:rPr sz="2000" dirty="0">
                <a:latin typeface="Arial MT"/>
                <a:cs typeface="Arial MT"/>
              </a:rPr>
              <a:t>–	</a:t>
            </a:r>
            <a:r>
              <a:rPr sz="2000" spc="-5" dirty="0">
                <a:latin typeface="Calibri"/>
                <a:cs typeface="Calibri"/>
              </a:rPr>
              <a:t>w0=-1,</a:t>
            </a:r>
            <a:r>
              <a:rPr sz="2000" spc="-35" dirty="0">
                <a:latin typeface="Calibri"/>
                <a:cs typeface="Calibri"/>
              </a:rPr>
              <a:t> </a:t>
            </a:r>
            <a:r>
              <a:rPr sz="2000" spc="-5" dirty="0">
                <a:latin typeface="Calibri"/>
                <a:cs typeface="Calibri"/>
              </a:rPr>
              <a:t>w1=2,</a:t>
            </a:r>
            <a:r>
              <a:rPr sz="2000" spc="-30" dirty="0">
                <a:latin typeface="Calibri"/>
                <a:cs typeface="Calibri"/>
              </a:rPr>
              <a:t> </a:t>
            </a:r>
            <a:r>
              <a:rPr sz="2000" spc="-5" dirty="0">
                <a:latin typeface="Calibri"/>
                <a:cs typeface="Calibri"/>
              </a:rPr>
              <a:t>w2=1</a:t>
            </a:r>
            <a:endParaRPr sz="20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3:</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5" y="1171447"/>
            <a:ext cx="7102475" cy="2514600"/>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5" dirty="0">
                <a:latin typeface="Calibri"/>
                <a:cs typeface="Calibri"/>
              </a:rPr>
              <a:t>Weights:</a:t>
            </a:r>
            <a:r>
              <a:rPr sz="2000" spc="-25"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w1=2,</a:t>
            </a:r>
            <a:r>
              <a:rPr sz="2000" spc="-20" dirty="0">
                <a:latin typeface="Calibri"/>
                <a:cs typeface="Calibri"/>
              </a:rPr>
              <a:t> </a:t>
            </a:r>
            <a:r>
              <a:rPr sz="2000" spc="-5" dirty="0">
                <a:latin typeface="Calibri"/>
                <a:cs typeface="Calibri"/>
              </a:rPr>
              <a:t>w2=</a:t>
            </a:r>
            <a:r>
              <a:rPr sz="2000" spc="-20" dirty="0">
                <a:latin typeface="Calibri"/>
                <a:cs typeface="Calibri"/>
              </a:rPr>
              <a:t> </a:t>
            </a:r>
            <a:r>
              <a:rPr sz="2000" dirty="0">
                <a:latin typeface="Calibri"/>
                <a:cs typeface="Calibri"/>
              </a:rPr>
              <a:t>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(0,0):</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Ynet=1*(-1)+0*2+0*1=-1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Output=0</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Error=Actual-Output=0-0=0</a:t>
            </a:r>
            <a:r>
              <a:rPr sz="2000" spc="5" dirty="0">
                <a:latin typeface="Calibri"/>
                <a:cs typeface="Calibri"/>
              </a:rPr>
              <a:t> </a:t>
            </a:r>
            <a:r>
              <a:rPr sz="2000" spc="-20" dirty="0">
                <a:latin typeface="Calibri"/>
                <a:cs typeface="Calibri"/>
              </a:rPr>
              <a:t>(Zero</a:t>
            </a:r>
            <a:r>
              <a:rPr sz="2000" spc="5" dirty="0">
                <a:latin typeface="Calibri"/>
                <a:cs typeface="Calibri"/>
              </a:rPr>
              <a:t> </a:t>
            </a:r>
            <a:r>
              <a:rPr sz="2000" spc="-40" dirty="0">
                <a:latin typeface="Calibri"/>
                <a:cs typeface="Calibri"/>
              </a:rPr>
              <a:t>Error,</a:t>
            </a:r>
            <a:r>
              <a:rPr sz="2000" spc="5" dirty="0">
                <a:latin typeface="Calibri"/>
                <a:cs typeface="Calibri"/>
              </a:rPr>
              <a:t> </a:t>
            </a:r>
            <a:r>
              <a:rPr sz="2000" spc="-5" dirty="0">
                <a:latin typeface="Calibri"/>
                <a:cs typeface="Calibri"/>
              </a:rPr>
              <a:t>No</a:t>
            </a:r>
            <a:r>
              <a:rPr sz="2000" spc="10" dirty="0">
                <a:latin typeface="Calibri"/>
                <a:cs typeface="Calibri"/>
              </a:rPr>
              <a:t> </a:t>
            </a:r>
            <a:r>
              <a:rPr sz="2000" spc="-10" dirty="0">
                <a:latin typeface="Calibri"/>
                <a:cs typeface="Calibri"/>
              </a:rPr>
              <a:t>change</a:t>
            </a:r>
            <a:r>
              <a:rPr sz="2000" spc="5" dirty="0">
                <a:latin typeface="Calibri"/>
                <a:cs typeface="Calibri"/>
              </a:rPr>
              <a:t> </a:t>
            </a:r>
            <a:r>
              <a:rPr sz="2000" spc="-5" dirty="0">
                <a:latin typeface="Calibri"/>
                <a:cs typeface="Calibri"/>
              </a:rPr>
              <a:t>in</a:t>
            </a:r>
            <a:r>
              <a:rPr sz="2000" spc="5" dirty="0">
                <a:latin typeface="Calibri"/>
                <a:cs typeface="Calibri"/>
              </a:rPr>
              <a:t> </a:t>
            </a:r>
            <a:r>
              <a:rPr sz="2000" spc="-10" dirty="0">
                <a:latin typeface="Calibri"/>
                <a:cs typeface="Calibri"/>
              </a:rPr>
              <a:t>weights)</a:t>
            </a:r>
            <a:endParaRPr sz="20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3:</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0" dirty="0">
                <a:latin typeface="Calibri"/>
                <a:cs typeface="Calibri"/>
              </a:rPr>
              <a:t>weights:</a:t>
            </a:r>
            <a:r>
              <a:rPr sz="2000" spc="-20"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w1=2,</a:t>
            </a:r>
            <a:r>
              <a:rPr sz="2000" spc="-15" dirty="0">
                <a:latin typeface="Calibri"/>
                <a:cs typeface="Calibri"/>
              </a:rPr>
              <a:t> </a:t>
            </a:r>
            <a:r>
              <a:rPr sz="2000" spc="-5" dirty="0">
                <a:latin typeface="Calibri"/>
                <a:cs typeface="Calibri"/>
              </a:rPr>
              <a:t>w2=</a:t>
            </a:r>
            <a:r>
              <a:rPr sz="2000" spc="-20" dirty="0">
                <a:latin typeface="Calibri"/>
                <a:cs typeface="Calibri"/>
              </a:rPr>
              <a:t> </a:t>
            </a:r>
            <a:r>
              <a:rPr sz="2000" dirty="0">
                <a:latin typeface="Calibri"/>
                <a:cs typeface="Calibri"/>
              </a:rPr>
              <a:t>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(0,1):</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Ynet=1*(-1)+0*2+1*1=0</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W0=(-1)+(-1)*1=-2</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W1=2+(-1)*0=2</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W2=1+(-1)*1=0</a:t>
            </a:r>
            <a:endParaRPr sz="2000">
              <a:latin typeface="Calibri"/>
              <a:cs typeface="Calibri"/>
            </a:endParaRPr>
          </a:p>
          <a:p>
            <a:pPr marL="316865" indent="-297815">
              <a:spcBef>
                <a:spcPts val="459"/>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w0=-2,</a:t>
            </a:r>
            <a:r>
              <a:rPr sz="2400" spc="-20" dirty="0">
                <a:latin typeface="Calibri"/>
                <a:cs typeface="Calibri"/>
              </a:rPr>
              <a:t> </a:t>
            </a:r>
            <a:r>
              <a:rPr sz="2400" spc="-5" dirty="0">
                <a:latin typeface="Calibri"/>
                <a:cs typeface="Calibri"/>
              </a:rPr>
              <a:t>w1=2,</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3:</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56818"/>
            <a:ext cx="7030720" cy="4081779"/>
          </a:xfrm>
          <a:prstGeom prst="rect">
            <a:avLst/>
          </a:prstGeom>
        </p:spPr>
        <p:txBody>
          <a:bodyPr vert="horz" wrap="square" lIns="0" tIns="76200" rIns="0" bIns="0" rtlCol="0">
            <a:spAutoFit/>
          </a:bodyPr>
          <a:lstStyle/>
          <a:p>
            <a:pPr marL="316865" indent="-297815">
              <a:spcBef>
                <a:spcPts val="600"/>
              </a:spcBef>
              <a:buFont typeface="Arial MT"/>
              <a:buChar char="•"/>
              <a:tabLst>
                <a:tab pos="316865" algn="l"/>
                <a:tab pos="317500" algn="l"/>
              </a:tabLst>
            </a:pPr>
            <a:r>
              <a:rPr sz="2400" spc="-10" dirty="0">
                <a:latin typeface="Calibri"/>
                <a:cs typeface="Calibri"/>
              </a:rPr>
              <a:t>weights:</a:t>
            </a:r>
            <a:r>
              <a:rPr sz="2400" spc="-25" dirty="0">
                <a:latin typeface="Calibri"/>
                <a:cs typeface="Calibri"/>
              </a:rPr>
              <a:t> </a:t>
            </a:r>
            <a:r>
              <a:rPr sz="2400" spc="-5" dirty="0">
                <a:latin typeface="Calibri"/>
                <a:cs typeface="Calibri"/>
              </a:rPr>
              <a:t>w0=-2,</a:t>
            </a:r>
            <a:r>
              <a:rPr sz="2400" spc="-25" dirty="0">
                <a:latin typeface="Calibri"/>
                <a:cs typeface="Calibri"/>
              </a:rPr>
              <a:t> </a:t>
            </a:r>
            <a:r>
              <a:rPr sz="2400" spc="-5" dirty="0">
                <a:latin typeface="Calibri"/>
                <a:cs typeface="Calibri"/>
              </a:rPr>
              <a:t>w=2,</a:t>
            </a:r>
            <a:r>
              <a:rPr sz="2400" spc="-25" dirty="0">
                <a:latin typeface="Calibri"/>
                <a:cs typeface="Calibri"/>
              </a:rPr>
              <a:t> </a:t>
            </a:r>
            <a:r>
              <a:rPr sz="2400" spc="-5" dirty="0">
                <a:latin typeface="Calibri"/>
                <a:cs typeface="Calibri"/>
              </a:rPr>
              <a:t>w2=0</a:t>
            </a:r>
            <a:endParaRPr sz="2400">
              <a:latin typeface="Calibri"/>
              <a:cs typeface="Calibri"/>
            </a:endParaRPr>
          </a:p>
          <a:p>
            <a:pPr marL="316865" indent="-304800">
              <a:spcBef>
                <a:spcPts val="415"/>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(1,0):</a:t>
            </a:r>
            <a:endParaRPr sz="2000">
              <a:latin typeface="Calibri"/>
              <a:cs typeface="Calibri"/>
            </a:endParaRPr>
          </a:p>
          <a:p>
            <a:pPr marL="417195">
              <a:spcBef>
                <a:spcPts val="400"/>
              </a:spcBef>
              <a:tabLst>
                <a:tab pos="716915" algn="l"/>
              </a:tabLst>
            </a:pPr>
            <a:r>
              <a:rPr sz="2000" dirty="0">
                <a:latin typeface="Arial MT"/>
                <a:cs typeface="Arial MT"/>
              </a:rPr>
              <a:t>–	</a:t>
            </a:r>
            <a:r>
              <a:rPr sz="2000" spc="-15" dirty="0">
                <a:latin typeface="Calibri"/>
                <a:cs typeface="Calibri"/>
              </a:rPr>
              <a:t>Ynet=1*-2+1*2+0*0=0</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W0=(-2)+(-1)*1=-3</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W1=2+(-1)*1=1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W2=0+(-1)*0=0</a:t>
            </a:r>
            <a:endParaRPr sz="2000">
              <a:latin typeface="Calibri"/>
              <a:cs typeface="Calibri"/>
            </a:endParaRPr>
          </a:p>
          <a:p>
            <a:pPr marL="316865" indent="-297815">
              <a:spcBef>
                <a:spcPts val="464"/>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w0=-3,</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3:</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61815" y="1165596"/>
            <a:ext cx="6996430" cy="4852610"/>
          </a:xfrm>
          <a:prstGeom prst="rect">
            <a:avLst/>
          </a:prstGeom>
        </p:spPr>
        <p:txBody>
          <a:bodyPr vert="horz" wrap="square" lIns="0" tIns="38100" rIns="0" bIns="0" rtlCol="0">
            <a:spAutoFit/>
          </a:bodyPr>
          <a:lstStyle/>
          <a:p>
            <a:pPr marL="347980" indent="-297815">
              <a:spcBef>
                <a:spcPts val="300"/>
              </a:spcBef>
              <a:buFont typeface="Arial MT"/>
              <a:buChar char="•"/>
              <a:tabLst>
                <a:tab pos="347345" algn="l"/>
                <a:tab pos="348615" algn="l"/>
                <a:tab pos="1523365" algn="l"/>
              </a:tabLst>
            </a:pPr>
            <a:r>
              <a:rPr sz="2400" spc="-10" dirty="0">
                <a:latin typeface="Calibri"/>
                <a:cs typeface="Calibri"/>
              </a:rPr>
              <a:t>weights:	</a:t>
            </a:r>
            <a:r>
              <a:rPr sz="2400" spc="-5" dirty="0">
                <a:latin typeface="Calibri"/>
                <a:cs typeface="Calibri"/>
              </a:rPr>
              <a:t>w0=-3,</a:t>
            </a:r>
            <a:r>
              <a:rPr sz="2400" spc="-35" dirty="0">
                <a:latin typeface="Calibri"/>
                <a:cs typeface="Calibri"/>
              </a:rPr>
              <a:t> </a:t>
            </a:r>
            <a:r>
              <a:rPr sz="2400" spc="-5" dirty="0">
                <a:latin typeface="Calibri"/>
                <a:cs typeface="Calibri"/>
              </a:rPr>
              <a:t>w1=1,</a:t>
            </a:r>
            <a:r>
              <a:rPr sz="2400" spc="-30" dirty="0">
                <a:latin typeface="Calibri"/>
                <a:cs typeface="Calibri"/>
              </a:rPr>
              <a:t> </a:t>
            </a:r>
            <a:r>
              <a:rPr sz="2400" spc="-5" dirty="0">
                <a:latin typeface="Calibri"/>
                <a:cs typeface="Calibri"/>
              </a:rPr>
              <a:t>w2=0</a:t>
            </a:r>
            <a:endParaRPr sz="2400">
              <a:latin typeface="Calibri"/>
              <a:cs typeface="Calibri"/>
            </a:endParaRPr>
          </a:p>
          <a:p>
            <a:pPr marL="347980" indent="-305435">
              <a:spcBef>
                <a:spcPts val="165"/>
              </a:spcBef>
              <a:buFont typeface="Arial MT"/>
              <a:buChar char="•"/>
              <a:tabLst>
                <a:tab pos="347345" algn="l"/>
                <a:tab pos="348615" algn="l"/>
              </a:tabLst>
            </a:pPr>
            <a:r>
              <a:rPr sz="2000" spc="-10" dirty="0">
                <a:latin typeface="Calibri"/>
                <a:cs typeface="Calibri"/>
              </a:rPr>
              <a:t>Ynet=x0*w0+x1*w1+x2*w2</a:t>
            </a:r>
            <a:endParaRPr sz="2000">
              <a:latin typeface="Calibri"/>
              <a:cs typeface="Calibri"/>
            </a:endParaRPr>
          </a:p>
          <a:p>
            <a:pPr marL="347980" indent="-305435">
              <a:spcBef>
                <a:spcPts val="160"/>
              </a:spcBef>
              <a:buFont typeface="Arial MT"/>
              <a:buChar char="•"/>
              <a:tabLst>
                <a:tab pos="347345" algn="l"/>
                <a:tab pos="348615" algn="l"/>
              </a:tabLst>
            </a:pPr>
            <a:r>
              <a:rPr sz="2000" spc="-5" dirty="0">
                <a:latin typeface="Calibri"/>
                <a:cs typeface="Calibri"/>
              </a:rPr>
              <a:t>Input</a:t>
            </a:r>
            <a:r>
              <a:rPr sz="2000" spc="-45" dirty="0">
                <a:latin typeface="Calibri"/>
                <a:cs typeface="Calibri"/>
              </a:rPr>
              <a:t> </a:t>
            </a:r>
            <a:r>
              <a:rPr sz="2000" spc="-5" dirty="0">
                <a:latin typeface="Calibri"/>
                <a:cs typeface="Calibri"/>
              </a:rPr>
              <a:t>(1,1):</a:t>
            </a:r>
            <a:endParaRPr sz="2000">
              <a:latin typeface="Calibri"/>
              <a:cs typeface="Calibri"/>
            </a:endParaRPr>
          </a:p>
          <a:p>
            <a:pPr marL="447675">
              <a:spcBef>
                <a:spcPts val="160"/>
              </a:spcBef>
              <a:tabLst>
                <a:tab pos="747395" algn="l"/>
              </a:tabLst>
            </a:pPr>
            <a:r>
              <a:rPr sz="2000" dirty="0">
                <a:latin typeface="Arial MT"/>
                <a:cs typeface="Arial MT"/>
              </a:rPr>
              <a:t>–	</a:t>
            </a:r>
            <a:r>
              <a:rPr sz="2000" spc="-10" dirty="0">
                <a:latin typeface="Calibri"/>
                <a:cs typeface="Calibri"/>
              </a:rPr>
              <a:t>Ynet=1*-3+1*1+1*0=-2</a:t>
            </a:r>
            <a:endParaRPr sz="2000">
              <a:latin typeface="Calibri"/>
              <a:cs typeface="Calibri"/>
            </a:endParaRPr>
          </a:p>
          <a:p>
            <a:pPr marL="748030" lvl="1" indent="-300990">
              <a:spcBef>
                <a:spcPts val="160"/>
              </a:spcBef>
              <a:buFont typeface="Arial MT"/>
              <a:buChar char="–"/>
              <a:tabLst>
                <a:tab pos="747395" algn="l"/>
                <a:tab pos="748665"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48030" lvl="1" indent="-300990">
              <a:spcBef>
                <a:spcPts val="160"/>
              </a:spcBef>
              <a:buFont typeface="Arial MT"/>
              <a:buChar char="–"/>
              <a:tabLst>
                <a:tab pos="747395" algn="l"/>
                <a:tab pos="748665" algn="l"/>
              </a:tabLst>
            </a:pPr>
            <a:r>
              <a:rPr sz="2000" spc="-5" dirty="0">
                <a:latin typeface="Calibri"/>
                <a:cs typeface="Calibri"/>
              </a:rPr>
              <a:t>Output=0</a:t>
            </a:r>
            <a:endParaRPr sz="2000">
              <a:latin typeface="Calibri"/>
              <a:cs typeface="Calibri"/>
            </a:endParaRPr>
          </a:p>
          <a:p>
            <a:pPr marL="748030" lvl="1" indent="-300990">
              <a:spcBef>
                <a:spcPts val="160"/>
              </a:spcBef>
              <a:buFont typeface="Arial MT"/>
              <a:buChar char="–"/>
              <a:tabLst>
                <a:tab pos="747395" algn="l"/>
                <a:tab pos="748665" algn="l"/>
              </a:tabLst>
            </a:pPr>
            <a:r>
              <a:rPr sz="2000" spc="-10" dirty="0">
                <a:latin typeface="Calibri"/>
                <a:cs typeface="Calibri"/>
              </a:rPr>
              <a:t>Error=Actual-Output=1-0=1</a:t>
            </a:r>
            <a:r>
              <a:rPr sz="2000" dirty="0">
                <a:latin typeface="Calibri"/>
                <a:cs typeface="Calibri"/>
              </a:rPr>
              <a:t> </a:t>
            </a:r>
            <a:r>
              <a:rPr sz="2000" spc="-10" dirty="0">
                <a:latin typeface="Calibri"/>
                <a:cs typeface="Calibri"/>
              </a:rPr>
              <a:t>(Error</a:t>
            </a:r>
            <a:r>
              <a:rPr sz="2000" dirty="0">
                <a:latin typeface="Calibri"/>
                <a:cs typeface="Calibri"/>
              </a:rPr>
              <a:t> </a:t>
            </a:r>
            <a:r>
              <a:rPr sz="2000" spc="-5" dirty="0">
                <a:latin typeface="Calibri"/>
                <a:cs typeface="Calibri"/>
              </a:rPr>
              <a:t>non</a:t>
            </a:r>
            <a:r>
              <a:rPr sz="2000" spc="5" dirty="0">
                <a:latin typeface="Calibri"/>
                <a:cs typeface="Calibri"/>
              </a:rPr>
              <a:t> </a:t>
            </a:r>
            <a:r>
              <a:rPr sz="2000" spc="-25" dirty="0">
                <a:latin typeface="Calibri"/>
                <a:cs typeface="Calibri"/>
              </a:rPr>
              <a:t>zero,</a:t>
            </a:r>
            <a:r>
              <a:rPr sz="2000"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W0=-3+(1)*1=-2</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W1=1+(1)*1=2</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W2=0+(1)*1=1</a:t>
            </a:r>
            <a:endParaRPr sz="2000">
              <a:latin typeface="Calibri"/>
              <a:cs typeface="Calibri"/>
            </a:endParaRPr>
          </a:p>
          <a:p>
            <a:pPr marL="347980" indent="-297815">
              <a:spcBef>
                <a:spcPts val="185"/>
              </a:spcBef>
              <a:buFont typeface="Arial MT"/>
              <a:buChar char="•"/>
              <a:tabLst>
                <a:tab pos="347345" algn="l"/>
                <a:tab pos="348615"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w0=-2,</a:t>
            </a:r>
            <a:r>
              <a:rPr sz="2400" spc="-20" dirty="0">
                <a:latin typeface="Calibri"/>
                <a:cs typeface="Calibri"/>
              </a:rPr>
              <a:t> </a:t>
            </a:r>
            <a:r>
              <a:rPr sz="2400" spc="-5" dirty="0">
                <a:latin typeface="Calibri"/>
                <a:cs typeface="Calibri"/>
              </a:rPr>
              <a:t>w1=2,</a:t>
            </a:r>
            <a:r>
              <a:rPr sz="2400" spc="-15" dirty="0">
                <a:latin typeface="Calibri"/>
                <a:cs typeface="Calibri"/>
              </a:rPr>
              <a:t> </a:t>
            </a:r>
            <a:r>
              <a:rPr sz="2400" spc="-5" dirty="0">
                <a:latin typeface="Calibri"/>
                <a:cs typeface="Calibri"/>
              </a:rPr>
              <a:t>w2=1</a:t>
            </a:r>
            <a:endParaRPr sz="2400">
              <a:latin typeface="Calibri"/>
              <a:cs typeface="Calibri"/>
            </a:endParaRPr>
          </a:p>
          <a:p>
            <a:pPr>
              <a:spcBef>
                <a:spcPts val="5"/>
              </a:spcBef>
              <a:buChar char="•"/>
            </a:pPr>
            <a:endParaRPr sz="2250">
              <a:latin typeface="Calibri"/>
              <a:cs typeface="Calibri"/>
            </a:endParaRPr>
          </a:p>
          <a:p>
            <a:pPr marL="347980" indent="-297815">
              <a:buFont typeface="Arial MT"/>
              <a:buChar char="•"/>
              <a:tabLst>
                <a:tab pos="347345" algn="l"/>
                <a:tab pos="348615" algn="l"/>
              </a:tabLst>
            </a:pPr>
            <a:r>
              <a:rPr sz="2400" spc="-5" dirty="0">
                <a:latin typeface="Calibri"/>
                <a:cs typeface="Calibri"/>
              </a:rPr>
              <a:t>Final</a:t>
            </a:r>
            <a:r>
              <a:rPr sz="2400" spc="-20" dirty="0">
                <a:latin typeface="Calibri"/>
                <a:cs typeface="Calibri"/>
              </a:rPr>
              <a:t> Weights </a:t>
            </a:r>
            <a:r>
              <a:rPr sz="2400" spc="-10" dirty="0">
                <a:latin typeface="Calibri"/>
                <a:cs typeface="Calibri"/>
              </a:rPr>
              <a:t>after</a:t>
            </a:r>
            <a:r>
              <a:rPr sz="2400" spc="-20" dirty="0">
                <a:latin typeface="Calibri"/>
                <a:cs typeface="Calibri"/>
              </a:rPr>
              <a:t> </a:t>
            </a:r>
            <a:r>
              <a:rPr sz="2400" dirty="0">
                <a:latin typeface="Calibri"/>
                <a:cs typeface="Calibri"/>
              </a:rPr>
              <a:t>3</a:t>
            </a:r>
            <a:r>
              <a:rPr sz="2400" baseline="31250" dirty="0">
                <a:latin typeface="Calibri"/>
                <a:cs typeface="Calibri"/>
              </a:rPr>
              <a:t>rd</a:t>
            </a:r>
            <a:r>
              <a:rPr sz="2400" spc="225" baseline="31250" dirty="0">
                <a:latin typeface="Calibri"/>
                <a:cs typeface="Calibri"/>
              </a:rPr>
              <a:t> </a:t>
            </a:r>
            <a:r>
              <a:rPr sz="2400" spc="-15" dirty="0">
                <a:latin typeface="Calibri"/>
                <a:cs typeface="Calibri"/>
              </a:rPr>
              <a:t>iteration:</a:t>
            </a:r>
            <a:endParaRPr sz="2400">
              <a:latin typeface="Calibri"/>
              <a:cs typeface="Calibri"/>
            </a:endParaRPr>
          </a:p>
          <a:p>
            <a:pPr marL="447675">
              <a:spcBef>
                <a:spcPts val="165"/>
              </a:spcBef>
              <a:tabLst>
                <a:tab pos="747395" algn="l"/>
              </a:tabLst>
            </a:pPr>
            <a:r>
              <a:rPr sz="2000" dirty="0">
                <a:latin typeface="Arial MT"/>
                <a:cs typeface="Arial MT"/>
              </a:rPr>
              <a:t>–	</a:t>
            </a:r>
            <a:r>
              <a:rPr sz="2000" spc="-5" dirty="0">
                <a:latin typeface="Calibri"/>
                <a:cs typeface="Calibri"/>
              </a:rPr>
              <a:t>w0=-2,</a:t>
            </a:r>
            <a:r>
              <a:rPr sz="2000" spc="-35" dirty="0">
                <a:latin typeface="Calibri"/>
                <a:cs typeface="Calibri"/>
              </a:rPr>
              <a:t> </a:t>
            </a:r>
            <a:r>
              <a:rPr sz="2000" spc="-5" dirty="0">
                <a:latin typeface="Calibri"/>
                <a:cs typeface="Calibri"/>
              </a:rPr>
              <a:t>w1=2,</a:t>
            </a:r>
            <a:r>
              <a:rPr sz="2000" spc="-30" dirty="0">
                <a:latin typeface="Calibri"/>
                <a:cs typeface="Calibri"/>
              </a:rPr>
              <a:t> </a:t>
            </a:r>
            <a:r>
              <a:rPr sz="2000" spc="-5" dirty="0">
                <a:latin typeface="Calibri"/>
                <a:cs typeface="Calibri"/>
              </a:rPr>
              <a:t>w2=1</a:t>
            </a:r>
            <a:endParaRPr sz="20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66934" y="1564640"/>
            <a:ext cx="7709534" cy="1397000"/>
          </a:xfrm>
          <a:prstGeom prst="rect">
            <a:avLst/>
          </a:prstGeom>
        </p:spPr>
        <p:txBody>
          <a:bodyPr vert="horz" wrap="square" lIns="0" tIns="63500" rIns="0" bIns="0" rtlCol="0">
            <a:spAutoFit/>
          </a:bodyPr>
          <a:lstStyle/>
          <a:p>
            <a:pPr marL="342265" indent="-304800">
              <a:spcBef>
                <a:spcPts val="500"/>
              </a:spcBef>
              <a:buFont typeface="Arial MT"/>
              <a:buChar char="•"/>
              <a:tabLst>
                <a:tab pos="342265" algn="l"/>
                <a:tab pos="342900" algn="l"/>
              </a:tabLst>
            </a:pPr>
            <a:r>
              <a:rPr sz="2000" spc="-15" dirty="0">
                <a:latin typeface="Calibri"/>
                <a:cs typeface="Calibri"/>
              </a:rPr>
              <a:t>So,</a:t>
            </a:r>
            <a:r>
              <a:rPr sz="2000" spc="-10" dirty="0">
                <a:latin typeface="Calibri"/>
                <a:cs typeface="Calibri"/>
              </a:rPr>
              <a:t> </a:t>
            </a:r>
            <a:r>
              <a:rPr sz="2000" spc="-20" dirty="0">
                <a:latin typeface="Calibri"/>
                <a:cs typeface="Calibri"/>
              </a:rPr>
              <a:t>Even</a:t>
            </a:r>
            <a:r>
              <a:rPr sz="2000" spc="-5" dirty="0">
                <a:latin typeface="Calibri"/>
                <a:cs typeface="Calibri"/>
              </a:rPr>
              <a:t> </a:t>
            </a:r>
            <a:r>
              <a:rPr sz="2000" spc="-10" dirty="0">
                <a:latin typeface="Calibri"/>
                <a:cs typeface="Calibri"/>
              </a:rPr>
              <a:t>after </a:t>
            </a:r>
            <a:r>
              <a:rPr sz="2000" dirty="0">
                <a:latin typeface="Calibri"/>
                <a:cs typeface="Calibri"/>
              </a:rPr>
              <a:t>3</a:t>
            </a:r>
            <a:r>
              <a:rPr sz="1950" baseline="32051" dirty="0">
                <a:latin typeface="Calibri"/>
                <a:cs typeface="Calibri"/>
              </a:rPr>
              <a:t>rd</a:t>
            </a:r>
            <a:r>
              <a:rPr sz="1950" spc="457" baseline="32051" dirty="0">
                <a:latin typeface="Calibri"/>
                <a:cs typeface="Calibri"/>
              </a:rPr>
              <a:t> </a:t>
            </a:r>
            <a:r>
              <a:rPr sz="2000" spc="-15" dirty="0">
                <a:latin typeface="Calibri"/>
                <a:cs typeface="Calibri"/>
              </a:rPr>
              <a:t>iteration,</a:t>
            </a:r>
            <a:r>
              <a:rPr sz="2000" spc="-5" dirty="0">
                <a:latin typeface="Calibri"/>
                <a:cs typeface="Calibri"/>
              </a:rPr>
              <a:t> </a:t>
            </a:r>
            <a:r>
              <a:rPr sz="2000" spc="-10" dirty="0">
                <a:latin typeface="Calibri"/>
                <a:cs typeface="Calibri"/>
              </a:rPr>
              <a:t>error </a:t>
            </a:r>
            <a:r>
              <a:rPr sz="2000" spc="-5" dirty="0">
                <a:latin typeface="Calibri"/>
                <a:cs typeface="Calibri"/>
              </a:rPr>
              <a:t>is </a:t>
            </a:r>
            <a:r>
              <a:rPr sz="2000" spc="-15" dirty="0">
                <a:latin typeface="Calibri"/>
                <a:cs typeface="Calibri"/>
              </a:rPr>
              <a:t>non-zero.</a:t>
            </a:r>
            <a:endParaRPr sz="2000">
              <a:latin typeface="Calibri"/>
              <a:cs typeface="Calibri"/>
            </a:endParaRPr>
          </a:p>
          <a:p>
            <a:pPr marL="342265" indent="-304800">
              <a:spcBef>
                <a:spcPts val="400"/>
              </a:spcBef>
              <a:buFont typeface="Arial MT"/>
              <a:buChar char="•"/>
              <a:tabLst>
                <a:tab pos="342265" algn="l"/>
                <a:tab pos="342900" algn="l"/>
              </a:tabLst>
            </a:pPr>
            <a:r>
              <a:rPr sz="2000" spc="-40" dirty="0">
                <a:latin typeface="Calibri"/>
                <a:cs typeface="Calibri"/>
              </a:rPr>
              <a:t>We</a:t>
            </a:r>
            <a:r>
              <a:rPr sz="2000" spc="-10" dirty="0">
                <a:latin typeface="Calibri"/>
                <a:cs typeface="Calibri"/>
              </a:rPr>
              <a:t> </a:t>
            </a:r>
            <a:r>
              <a:rPr sz="2000" spc="-15" dirty="0">
                <a:latin typeface="Calibri"/>
                <a:cs typeface="Calibri"/>
              </a:rPr>
              <a:t>have</a:t>
            </a:r>
            <a:r>
              <a:rPr sz="2000" spc="-10" dirty="0">
                <a:latin typeface="Calibri"/>
                <a:cs typeface="Calibri"/>
              </a:rPr>
              <a:t> to train </a:t>
            </a:r>
            <a:r>
              <a:rPr sz="2000" spc="-5" dirty="0">
                <a:latin typeface="Calibri"/>
                <a:cs typeface="Calibri"/>
              </a:rPr>
              <a:t>the</a:t>
            </a:r>
            <a:r>
              <a:rPr sz="2000" spc="-10" dirty="0">
                <a:latin typeface="Calibri"/>
                <a:cs typeface="Calibri"/>
              </a:rPr>
              <a:t> </a:t>
            </a:r>
            <a:r>
              <a:rPr sz="2000" spc="-5" dirty="0">
                <a:latin typeface="Calibri"/>
                <a:cs typeface="Calibri"/>
              </a:rPr>
              <a:t>model</a:t>
            </a:r>
            <a:r>
              <a:rPr sz="2000" spc="-10" dirty="0">
                <a:latin typeface="Calibri"/>
                <a:cs typeface="Calibri"/>
              </a:rPr>
              <a:t> </a:t>
            </a:r>
            <a:r>
              <a:rPr sz="2000" spc="-20" dirty="0">
                <a:latin typeface="Calibri"/>
                <a:cs typeface="Calibri"/>
              </a:rPr>
              <a:t>for</a:t>
            </a:r>
            <a:r>
              <a:rPr sz="2000" spc="-5" dirty="0">
                <a:latin typeface="Calibri"/>
                <a:cs typeface="Calibri"/>
              </a:rPr>
              <a:t> </a:t>
            </a:r>
            <a:r>
              <a:rPr sz="2000" spc="-10" dirty="0">
                <a:latin typeface="Calibri"/>
                <a:cs typeface="Calibri"/>
              </a:rPr>
              <a:t>more </a:t>
            </a:r>
            <a:r>
              <a:rPr sz="2000" spc="-15" dirty="0">
                <a:latin typeface="Calibri"/>
                <a:cs typeface="Calibri"/>
              </a:rPr>
              <a:t>iterations.</a:t>
            </a:r>
            <a:endParaRPr sz="2000">
              <a:latin typeface="Calibri"/>
              <a:cs typeface="Calibri"/>
            </a:endParaRPr>
          </a:p>
          <a:p>
            <a:pPr marL="342265" marR="43180" indent="-304800">
              <a:spcBef>
                <a:spcPts val="400"/>
              </a:spcBef>
              <a:buFont typeface="Arial"/>
              <a:buChar char="•"/>
              <a:tabLst>
                <a:tab pos="342265" algn="l"/>
                <a:tab pos="342900" algn="l"/>
              </a:tabLst>
            </a:pPr>
            <a:r>
              <a:rPr sz="2000" b="1" spc="-10" dirty="0">
                <a:latin typeface="Calibri"/>
                <a:cs typeface="Calibri"/>
              </a:rPr>
              <a:t>Implement</a:t>
            </a:r>
            <a:r>
              <a:rPr sz="2000" b="1" spc="-5" dirty="0">
                <a:latin typeface="Calibri"/>
                <a:cs typeface="Calibri"/>
              </a:rPr>
              <a:t> the </a:t>
            </a:r>
            <a:r>
              <a:rPr sz="2000" b="1" spc="-15" dirty="0">
                <a:latin typeface="Calibri"/>
                <a:cs typeface="Calibri"/>
              </a:rPr>
              <a:t>Perceptron</a:t>
            </a:r>
            <a:r>
              <a:rPr sz="2000" b="1" spc="-5" dirty="0">
                <a:latin typeface="Calibri"/>
                <a:cs typeface="Calibri"/>
              </a:rPr>
              <a:t> </a:t>
            </a:r>
            <a:r>
              <a:rPr sz="2000" b="1" spc="-10" dirty="0">
                <a:latin typeface="Calibri"/>
                <a:cs typeface="Calibri"/>
              </a:rPr>
              <a:t>Algorithm</a:t>
            </a:r>
            <a:r>
              <a:rPr sz="2000" b="1" dirty="0">
                <a:latin typeface="Calibri"/>
                <a:cs typeface="Calibri"/>
              </a:rPr>
              <a:t> </a:t>
            </a:r>
            <a:r>
              <a:rPr sz="2000" b="1" spc="-5" dirty="0">
                <a:latin typeface="Calibri"/>
                <a:cs typeface="Calibri"/>
              </a:rPr>
              <a:t>in </a:t>
            </a:r>
            <a:r>
              <a:rPr sz="2000" b="1" dirty="0">
                <a:latin typeface="Calibri"/>
                <a:cs typeface="Calibri"/>
              </a:rPr>
              <a:t>Python</a:t>
            </a:r>
            <a:r>
              <a:rPr sz="2000" b="1" spc="-5" dirty="0">
                <a:latin typeface="Calibri"/>
                <a:cs typeface="Calibri"/>
              </a:rPr>
              <a:t> </a:t>
            </a:r>
            <a:r>
              <a:rPr sz="2000" b="1" spc="-15" dirty="0">
                <a:latin typeface="Calibri"/>
                <a:cs typeface="Calibri"/>
              </a:rPr>
              <a:t>for</a:t>
            </a:r>
            <a:r>
              <a:rPr sz="2000" b="1" dirty="0">
                <a:latin typeface="Calibri"/>
                <a:cs typeface="Calibri"/>
              </a:rPr>
              <a:t> </a:t>
            </a:r>
            <a:r>
              <a:rPr sz="2000" b="1" spc="-5" dirty="0">
                <a:latin typeface="Calibri"/>
                <a:cs typeface="Calibri"/>
              </a:rPr>
              <a:t>AND function, and </a:t>
            </a:r>
            <a:r>
              <a:rPr sz="2000" b="1" spc="-434" dirty="0">
                <a:latin typeface="Calibri"/>
                <a:cs typeface="Calibri"/>
              </a:rPr>
              <a:t> </a:t>
            </a:r>
            <a:r>
              <a:rPr sz="2000" b="1" spc="-5" dirty="0">
                <a:latin typeface="Calibri"/>
                <a:cs typeface="Calibri"/>
              </a:rPr>
              <a:t>find</a:t>
            </a:r>
            <a:r>
              <a:rPr sz="2000" b="1" spc="-10" dirty="0">
                <a:latin typeface="Calibri"/>
                <a:cs typeface="Calibri"/>
              </a:rPr>
              <a:t> </a:t>
            </a:r>
            <a:r>
              <a:rPr sz="2000" b="1" spc="-5" dirty="0">
                <a:latin typeface="Calibri"/>
                <a:cs typeface="Calibri"/>
              </a:rPr>
              <a:t>the final </a:t>
            </a:r>
            <a:r>
              <a:rPr sz="2000" b="1" spc="-10" dirty="0">
                <a:latin typeface="Calibri"/>
                <a:cs typeface="Calibri"/>
              </a:rPr>
              <a:t>weights.</a:t>
            </a:r>
            <a:endParaRPr sz="20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55EA-6AC3-4FC5-B707-CFC376CB4E6C}"/>
              </a:ext>
            </a:extLst>
          </p:cNvPr>
          <p:cNvSpPr>
            <a:spLocks noGrp="1"/>
          </p:cNvSpPr>
          <p:nvPr>
            <p:ph type="title"/>
          </p:nvPr>
        </p:nvSpPr>
        <p:spPr>
          <a:xfrm>
            <a:off x="838200" y="365125"/>
            <a:ext cx="10515600" cy="992335"/>
          </a:xfrm>
        </p:spPr>
        <p:txBody>
          <a:bodyPr/>
          <a:lstStyle/>
          <a:p>
            <a:pPr algn="ctr"/>
            <a:r>
              <a:rPr lang="en-US" b="1" dirty="0">
                <a:solidFill>
                  <a:srgbClr val="FF0000"/>
                </a:solidFill>
              </a:rPr>
              <a:t>Characteristics of Perceptron:</a:t>
            </a:r>
            <a:endParaRPr lang="en-IN" b="1" dirty="0">
              <a:solidFill>
                <a:srgbClr val="FF0000"/>
              </a:solidFill>
            </a:endParaRPr>
          </a:p>
        </p:txBody>
      </p:sp>
      <p:sp>
        <p:nvSpPr>
          <p:cNvPr id="3" name="Content Placeholder 2">
            <a:extLst>
              <a:ext uri="{FF2B5EF4-FFF2-40B4-BE49-F238E27FC236}">
                <a16:creationId xmlns:a16="http://schemas.microsoft.com/office/drawing/2014/main" id="{6B66E578-3467-4E95-889C-8628680822F4}"/>
              </a:ext>
            </a:extLst>
          </p:cNvPr>
          <p:cNvSpPr>
            <a:spLocks noGrp="1"/>
          </p:cNvSpPr>
          <p:nvPr>
            <p:ph idx="1"/>
          </p:nvPr>
        </p:nvSpPr>
        <p:spPr>
          <a:xfrm>
            <a:off x="838200" y="1476833"/>
            <a:ext cx="10515600" cy="4351338"/>
          </a:xfrm>
        </p:spPr>
        <p:txBody>
          <a:bodyPr>
            <a:noAutofit/>
          </a:bodyPr>
          <a:lstStyle/>
          <a:p>
            <a:pPr marL="0" indent="0" algn="just">
              <a:buNone/>
            </a:pPr>
            <a:r>
              <a:rPr lang="en-US" sz="2000" dirty="0"/>
              <a:t>The perceptron model has the following characteristics:</a:t>
            </a:r>
          </a:p>
          <a:p>
            <a:pPr algn="just"/>
            <a:r>
              <a:rPr lang="en-US" sz="2000" dirty="0"/>
              <a:t>Perceptron is a machine learning algorithm for supervised learning of binary classifiers.</a:t>
            </a:r>
          </a:p>
          <a:p>
            <a:pPr algn="just"/>
            <a:r>
              <a:rPr lang="en-US" sz="2000" dirty="0"/>
              <a:t>In Perceptron, the weight coefficient is automatically learned.</a:t>
            </a:r>
          </a:p>
          <a:p>
            <a:pPr algn="just"/>
            <a:r>
              <a:rPr lang="en-US" sz="2000" dirty="0"/>
              <a:t>Initially, weights are multiplied with input features, and the decision is made whether the neuron is fired or not.</a:t>
            </a:r>
          </a:p>
          <a:p>
            <a:pPr algn="just"/>
            <a:r>
              <a:rPr lang="en-US" sz="2000" dirty="0"/>
              <a:t>The activation function applies a step rule to check whether the weight function is greater than zero.</a:t>
            </a:r>
          </a:p>
          <a:p>
            <a:pPr algn="just"/>
            <a:r>
              <a:rPr lang="en-US" sz="2000" dirty="0"/>
              <a:t>The linear decision boundary is drawn, enabling the distinction between the two linearly separable classes +1 and -1.</a:t>
            </a:r>
          </a:p>
          <a:p>
            <a:pPr algn="just"/>
            <a:r>
              <a:rPr lang="en-US" sz="2000" dirty="0"/>
              <a:t>If the added sum of all input values is more than the threshold value, it must have an output signal; otherwise, no output will be shown.</a:t>
            </a:r>
          </a:p>
        </p:txBody>
      </p:sp>
    </p:spTree>
    <p:extLst>
      <p:ext uri="{BB962C8B-B14F-4D97-AF65-F5344CB8AC3E}">
        <p14:creationId xmlns:p14="http://schemas.microsoft.com/office/powerpoint/2010/main" val="569806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19B4-FCC7-445E-831C-A86360DB545D}"/>
              </a:ext>
            </a:extLst>
          </p:cNvPr>
          <p:cNvSpPr>
            <a:spLocks noGrp="1"/>
          </p:cNvSpPr>
          <p:nvPr>
            <p:ph type="title"/>
          </p:nvPr>
        </p:nvSpPr>
        <p:spPr/>
        <p:txBody>
          <a:bodyPr/>
          <a:lstStyle/>
          <a:p>
            <a:pPr algn="ctr"/>
            <a:r>
              <a:rPr lang="en-US" b="0" i="0" dirty="0">
                <a:solidFill>
                  <a:srgbClr val="610B38"/>
                </a:solidFill>
                <a:effectLst/>
                <a:latin typeface="erdana"/>
              </a:rPr>
              <a:t>Limitations of Perceptron Model:</a:t>
            </a:r>
            <a:endParaRPr lang="en-IN" dirty="0"/>
          </a:p>
        </p:txBody>
      </p:sp>
      <p:sp>
        <p:nvSpPr>
          <p:cNvPr id="3" name="Content Placeholder 2">
            <a:extLst>
              <a:ext uri="{FF2B5EF4-FFF2-40B4-BE49-F238E27FC236}">
                <a16:creationId xmlns:a16="http://schemas.microsoft.com/office/drawing/2014/main" id="{B6B9445F-F302-412E-A851-F6FF96599571}"/>
              </a:ext>
            </a:extLst>
          </p:cNvPr>
          <p:cNvSpPr>
            <a:spLocks noGrp="1"/>
          </p:cNvSpPr>
          <p:nvPr>
            <p:ph idx="1"/>
          </p:nvPr>
        </p:nvSpPr>
        <p:spPr/>
        <p:txBody>
          <a:bodyPr/>
          <a:lstStyle/>
          <a:p>
            <a:pPr algn="just"/>
            <a:r>
              <a:rPr lang="en-US" b="1" i="0" dirty="0">
                <a:solidFill>
                  <a:srgbClr val="333333"/>
                </a:solidFill>
                <a:effectLst/>
                <a:latin typeface="inter-bold"/>
              </a:rPr>
              <a:t>A perceptron model has limitations as follows:</a:t>
            </a:r>
            <a:endParaRPr lang="en-US" b="0" i="0" dirty="0">
              <a:solidFill>
                <a:srgbClr val="333333"/>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The output of a perceptron can only be a binary number (0 or 1) due to the hard limit transfer function.</a:t>
            </a:r>
          </a:p>
          <a:p>
            <a:pPr algn="just">
              <a:buFont typeface="Arial" panose="020B0604020202020204" pitchFamily="34" charset="0"/>
              <a:buChar char="•"/>
            </a:pPr>
            <a:r>
              <a:rPr lang="en-US" b="0" i="0" dirty="0">
                <a:solidFill>
                  <a:srgbClr val="000000"/>
                </a:solidFill>
                <a:effectLst/>
                <a:latin typeface="inter-regular"/>
              </a:rPr>
              <a:t>Perceptron can only be used to classify the linearly separable sets of input vectors. If input vectors are non-linear, it is not easy to classify them properly.</a:t>
            </a:r>
          </a:p>
          <a:p>
            <a:endParaRPr lang="en-IN" dirty="0"/>
          </a:p>
        </p:txBody>
      </p:sp>
    </p:spTree>
    <p:extLst>
      <p:ext uri="{BB962C8B-B14F-4D97-AF65-F5344CB8AC3E}">
        <p14:creationId xmlns:p14="http://schemas.microsoft.com/office/powerpoint/2010/main" val="3231548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297F1-09BE-4B35-8758-34F863BCE199}"/>
              </a:ext>
            </a:extLst>
          </p:cNvPr>
          <p:cNvSpPr>
            <a:spLocks noGrp="1"/>
          </p:cNvSpPr>
          <p:nvPr>
            <p:ph type="title"/>
          </p:nvPr>
        </p:nvSpPr>
        <p:spPr>
          <a:xfrm>
            <a:off x="838200" y="365126"/>
            <a:ext cx="10515600" cy="445580"/>
          </a:xfrm>
        </p:spPr>
        <p:txBody>
          <a:bodyPr>
            <a:normAutofit fontScale="90000"/>
          </a:bodyPr>
          <a:lstStyle/>
          <a:p>
            <a:pPr algn="ctr"/>
            <a:r>
              <a:rPr lang="en-IN" sz="3600" b="0" i="0" u="none" strike="noStrike" baseline="0" dirty="0">
                <a:solidFill>
                  <a:srgbClr val="FF0000"/>
                </a:solidFill>
                <a:latin typeface="Times New Roman" panose="02020603050405020304" pitchFamily="18" charset="0"/>
                <a:cs typeface="Times New Roman" panose="02020603050405020304" pitchFamily="18" charset="0"/>
              </a:rPr>
              <a:t>Stochastic Gradient Descent</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6584C7-5237-40F6-8FE0-95104FEC0E99}"/>
              </a:ext>
            </a:extLst>
          </p:cNvPr>
          <p:cNvSpPr>
            <a:spLocks noGrp="1"/>
          </p:cNvSpPr>
          <p:nvPr>
            <p:ph idx="1"/>
          </p:nvPr>
        </p:nvSpPr>
        <p:spPr>
          <a:xfrm>
            <a:off x="377071" y="999241"/>
            <a:ext cx="11189617" cy="4385870"/>
          </a:xfrm>
        </p:spPr>
        <p:txBody>
          <a:bodyPr>
            <a:noAutofit/>
          </a:bodyPr>
          <a:lstStyle/>
          <a:p>
            <a:pPr algn="just" fontAlgn="base"/>
            <a:r>
              <a:rPr lang="en-US" sz="2000" b="0" i="0" dirty="0">
                <a:effectLst/>
                <a:latin typeface="Nunito" pitchFamily="2" charset="0"/>
              </a:rPr>
              <a:t>Gradient Descent is an iterative optimization process that searches for an objective function’s optimum value (Minimum/Maximum). </a:t>
            </a:r>
          </a:p>
          <a:p>
            <a:pPr algn="just" fontAlgn="base"/>
            <a:r>
              <a:rPr lang="en-US" sz="2000" b="0" i="0" dirty="0">
                <a:effectLst/>
                <a:latin typeface="Nunito" pitchFamily="2" charset="0"/>
              </a:rPr>
              <a:t>It is one of the most used methods for changing a model’s parameters in order to reduce a cost function in machine learning projects.  </a:t>
            </a:r>
          </a:p>
          <a:p>
            <a:pPr algn="just" fontAlgn="base"/>
            <a:r>
              <a:rPr lang="en-US" sz="2000" b="0" i="0" dirty="0">
                <a:effectLst/>
                <a:latin typeface="Nunito" pitchFamily="2" charset="0"/>
              </a:rPr>
              <a:t>The primary goal of gradient descent is to identify the model parameters that provide the maximum accuracy on both training and test datasets. </a:t>
            </a:r>
          </a:p>
          <a:p>
            <a:pPr algn="just" fontAlgn="base"/>
            <a:r>
              <a:rPr lang="en-US" sz="2000" b="0" i="0" dirty="0">
                <a:effectLst/>
                <a:latin typeface="Nunito" pitchFamily="2" charset="0"/>
              </a:rPr>
              <a:t>In gradient descent, the gradient is a vector pointing in the general direction of the function’s steepest rise at a particular point. </a:t>
            </a:r>
          </a:p>
          <a:p>
            <a:pPr algn="just" fontAlgn="base"/>
            <a:r>
              <a:rPr lang="en-US" sz="2000" b="0" i="0" dirty="0">
                <a:effectLst/>
                <a:latin typeface="Nunito" pitchFamily="2" charset="0"/>
              </a:rPr>
              <a:t>The algorithm might gradually drop towards lower values of the function by moving in the opposite direction of the gradient, until reaching the minimum of the function.</a:t>
            </a:r>
          </a:p>
          <a:p>
            <a:pPr algn="l" fontAlgn="base"/>
            <a:r>
              <a:rPr lang="en-US" sz="2000" b="1" i="0" dirty="0">
                <a:effectLst/>
                <a:latin typeface="Nunito" pitchFamily="2" charset="0"/>
              </a:rPr>
              <a:t>Types of Gradient Descent: </a:t>
            </a:r>
          </a:p>
          <a:p>
            <a:pPr algn="l" fontAlgn="base"/>
            <a:r>
              <a:rPr lang="en-US" sz="2000" b="0" i="0" dirty="0">
                <a:effectLst/>
                <a:latin typeface="Nunito" pitchFamily="2" charset="0"/>
              </a:rPr>
              <a:t>Typically, there are three types of Gradient Descent:  </a:t>
            </a:r>
          </a:p>
          <a:p>
            <a:pPr algn="l" fontAlgn="base">
              <a:buFont typeface="+mj-lt"/>
              <a:buAutoNum type="arabicPeriod"/>
            </a:pPr>
            <a:r>
              <a:rPr lang="en-US" sz="2000" b="0" i="0" u="sng" dirty="0">
                <a:effectLst/>
                <a:latin typeface="Nunito" pitchFamily="2" charset="0"/>
                <a:hlinkClick r:id="rId2">
                  <a:extLst>
                    <a:ext uri="{A12FA001-AC4F-418D-AE19-62706E023703}">
                      <ahyp:hlinkClr xmlns:ahyp="http://schemas.microsoft.com/office/drawing/2018/hyperlinkcolor" val="tx"/>
                    </a:ext>
                  </a:extLst>
                </a:hlinkClick>
              </a:rPr>
              <a:t>Batch Gradient Descent</a:t>
            </a:r>
            <a:r>
              <a:rPr lang="en-US" sz="2000" u="sng" dirty="0">
                <a:latin typeface="Nunito" pitchFamily="2" charset="0"/>
              </a:rPr>
              <a:t>- Take all the samples</a:t>
            </a:r>
            <a:endParaRPr lang="en-US" sz="2000" b="0" i="0" dirty="0">
              <a:effectLst/>
              <a:latin typeface="Nunito" pitchFamily="2" charset="0"/>
            </a:endParaRPr>
          </a:p>
          <a:p>
            <a:pPr algn="l" fontAlgn="base">
              <a:buFont typeface="+mj-lt"/>
              <a:buAutoNum type="arabicPeriod"/>
            </a:pPr>
            <a:r>
              <a:rPr lang="en-US" sz="2000" b="0" i="0" dirty="0">
                <a:effectLst/>
                <a:latin typeface="Nunito" pitchFamily="2" charset="0"/>
              </a:rPr>
              <a:t>Stochastic Gradient Descent- Take one randomly picked training sample</a:t>
            </a:r>
          </a:p>
          <a:p>
            <a:pPr algn="l" fontAlgn="base">
              <a:buFont typeface="+mj-lt"/>
              <a:buAutoNum type="arabicPeriod"/>
            </a:pPr>
            <a:r>
              <a:rPr lang="en-US" sz="2000" b="0" i="0" u="sng" dirty="0">
                <a:effectLst/>
                <a:latin typeface="Nunito" pitchFamily="2" charset="0"/>
                <a:hlinkClick r:id="rId3">
                  <a:extLst>
                    <a:ext uri="{A12FA001-AC4F-418D-AE19-62706E023703}">
                      <ahyp:hlinkClr xmlns:ahyp="http://schemas.microsoft.com/office/drawing/2018/hyperlinkcolor" val="tx"/>
                    </a:ext>
                  </a:extLst>
                </a:hlinkClick>
              </a:rPr>
              <a:t>Mini-batch Gradient Descent</a:t>
            </a:r>
            <a:r>
              <a:rPr lang="en-US" sz="2000" b="0" i="0" u="sng" dirty="0">
                <a:effectLst/>
                <a:latin typeface="Nunito" pitchFamily="2" charset="0"/>
              </a:rPr>
              <a:t>- Like SGD, instead of choosing one randomly picked training sample, you will use a one randomly picked batch.</a:t>
            </a:r>
            <a:endParaRPr lang="en-US" sz="2000" b="0" i="0" dirty="0">
              <a:effectLst/>
              <a:latin typeface="Nunito" pitchFamily="2" charset="0"/>
            </a:endParaRPr>
          </a:p>
          <a:p>
            <a:pPr algn="just" fontAlgn="base"/>
            <a:endParaRPr lang="en-US" sz="2000" b="0" i="0" dirty="0">
              <a:effectLst/>
              <a:latin typeface="Nunito" pitchFamily="2" charset="0"/>
            </a:endParaRPr>
          </a:p>
          <a:p>
            <a:pPr algn="just"/>
            <a:endParaRPr lang="en-IN" sz="2000" dirty="0"/>
          </a:p>
        </p:txBody>
      </p:sp>
    </p:spTree>
    <p:extLst>
      <p:ext uri="{BB962C8B-B14F-4D97-AF65-F5344CB8AC3E}">
        <p14:creationId xmlns:p14="http://schemas.microsoft.com/office/powerpoint/2010/main" val="1242778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514F9F-4BBF-4DDA-A70F-6339EF4EA485}"/>
              </a:ext>
            </a:extLst>
          </p:cNvPr>
          <p:cNvPicPr>
            <a:picLocks noChangeAspect="1"/>
          </p:cNvPicPr>
          <p:nvPr/>
        </p:nvPicPr>
        <p:blipFill>
          <a:blip r:embed="rId2"/>
          <a:stretch>
            <a:fillRect/>
          </a:stretch>
        </p:blipFill>
        <p:spPr>
          <a:xfrm>
            <a:off x="3705225" y="1566862"/>
            <a:ext cx="4781550" cy="3724275"/>
          </a:xfrm>
          <a:prstGeom prst="rect">
            <a:avLst/>
          </a:prstGeom>
        </p:spPr>
      </p:pic>
    </p:spTree>
    <p:extLst>
      <p:ext uri="{BB962C8B-B14F-4D97-AF65-F5344CB8AC3E}">
        <p14:creationId xmlns:p14="http://schemas.microsoft.com/office/powerpoint/2010/main" val="200290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23EF-5611-442A-9388-B1EF0EC83AC8}"/>
              </a:ext>
            </a:extLst>
          </p:cNvPr>
          <p:cNvSpPr>
            <a:spLocks noGrp="1"/>
          </p:cNvSpPr>
          <p:nvPr>
            <p:ph type="title"/>
          </p:nvPr>
        </p:nvSpPr>
        <p:spPr>
          <a:xfrm>
            <a:off x="838200" y="365126"/>
            <a:ext cx="10515600" cy="558702"/>
          </a:xfrm>
        </p:spPr>
        <p:txBody>
          <a:bodyPr>
            <a:normAutofit fontScale="90000"/>
          </a:bodyPr>
          <a:lstStyle/>
          <a:p>
            <a:pPr algn="ctr"/>
            <a:r>
              <a:rPr lang="en-IN" b="1" dirty="0">
                <a:solidFill>
                  <a:srgbClr val="FF0000"/>
                </a:solidFill>
              </a:rPr>
              <a:t>So, what is SGD?</a:t>
            </a:r>
          </a:p>
        </p:txBody>
      </p:sp>
      <p:sp>
        <p:nvSpPr>
          <p:cNvPr id="3" name="Content Placeholder 2">
            <a:extLst>
              <a:ext uri="{FF2B5EF4-FFF2-40B4-BE49-F238E27FC236}">
                <a16:creationId xmlns:a16="http://schemas.microsoft.com/office/drawing/2014/main" id="{A5882BEE-0062-41B0-B6E5-0643C8A0BB05}"/>
              </a:ext>
            </a:extLst>
          </p:cNvPr>
          <p:cNvSpPr>
            <a:spLocks noGrp="1"/>
          </p:cNvSpPr>
          <p:nvPr>
            <p:ph idx="1"/>
          </p:nvPr>
        </p:nvSpPr>
        <p:spPr>
          <a:xfrm>
            <a:off x="838200" y="1175175"/>
            <a:ext cx="10515600" cy="4351338"/>
          </a:xfrm>
        </p:spPr>
        <p:txBody>
          <a:bodyPr>
            <a:normAutofit fontScale="92500" lnSpcReduction="10000"/>
          </a:bodyPr>
          <a:lstStyle/>
          <a:p>
            <a:pPr algn="just" fontAlgn="base"/>
            <a:r>
              <a:rPr lang="en-US" b="0" i="0" dirty="0">
                <a:effectLst/>
                <a:latin typeface="Nunito" pitchFamily="2" charset="0"/>
              </a:rPr>
              <a:t>Stochastic Gradient Descent (SGD) is a variant of the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Gradient Descent</a:t>
            </a:r>
            <a:r>
              <a:rPr lang="en-US" b="0" i="0" dirty="0">
                <a:effectLst/>
                <a:latin typeface="Nunito" pitchFamily="2" charset="0"/>
              </a:rPr>
              <a:t> algorithm that is used for optimizing machine learning models. </a:t>
            </a:r>
          </a:p>
          <a:p>
            <a:pPr algn="just" fontAlgn="base"/>
            <a:r>
              <a:rPr lang="en-US" b="0" i="0" dirty="0">
                <a:effectLst/>
                <a:latin typeface="Nunito" pitchFamily="2" charset="0"/>
              </a:rPr>
              <a:t>It addresses the computational inefficiency of traditional Gradient Descent methods when dealing with large datasets in machine learning projects.</a:t>
            </a:r>
          </a:p>
          <a:p>
            <a:pPr algn="just" fontAlgn="base"/>
            <a:r>
              <a:rPr lang="en-US" b="0" i="0" dirty="0">
                <a:effectLst/>
                <a:latin typeface="Nunito" pitchFamily="2" charset="0"/>
              </a:rPr>
              <a:t>In SGD, instead of using the entire dataset for each iteration, only a single random training example (or a small batch) is selected to calculate the gradient and update the model parameters. </a:t>
            </a:r>
          </a:p>
          <a:p>
            <a:pPr algn="just" fontAlgn="base"/>
            <a:r>
              <a:rPr lang="en-US" b="0" i="0" dirty="0">
                <a:effectLst/>
                <a:latin typeface="Nunito" pitchFamily="2" charset="0"/>
              </a:rPr>
              <a:t>This random selection introduces randomness into the optimization process, hence the term “stochastic” in stochastic Gradient Descent</a:t>
            </a:r>
          </a:p>
          <a:p>
            <a:pPr algn="just"/>
            <a:endParaRPr lang="en-IN" dirty="0"/>
          </a:p>
        </p:txBody>
      </p:sp>
    </p:spTree>
    <p:extLst>
      <p:ext uri="{BB962C8B-B14F-4D97-AF65-F5344CB8AC3E}">
        <p14:creationId xmlns:p14="http://schemas.microsoft.com/office/powerpoint/2010/main" val="757761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A2D281-475B-4924-A717-D80A37AE57E7}"/>
              </a:ext>
            </a:extLst>
          </p:cNvPr>
          <p:cNvSpPr txBox="1"/>
          <p:nvPr/>
        </p:nvSpPr>
        <p:spPr>
          <a:xfrm>
            <a:off x="1001991" y="678259"/>
            <a:ext cx="10188018" cy="1938992"/>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Nunito" pitchFamily="2" charset="0"/>
              </a:rPr>
              <a:t>The advantage of using SGD is its computational efficiency, especially when dealing with large datasets. </a:t>
            </a:r>
          </a:p>
          <a:p>
            <a:pPr marL="285750" indent="-285750" algn="just">
              <a:buFont typeface="Arial" panose="020B0604020202020204" pitchFamily="34" charset="0"/>
              <a:buChar char="•"/>
            </a:pPr>
            <a:r>
              <a:rPr lang="en-US" sz="2400" b="0" i="0" dirty="0">
                <a:effectLst/>
                <a:latin typeface="Nunito" pitchFamily="2" charset="0"/>
              </a:rPr>
              <a:t>By using a single example or a small batch, the computational cost per iteration is significantly reduced compared to traditional Gradient Descent methods that require processing the entire dataset.</a:t>
            </a:r>
            <a:endParaRPr lang="en-IN" sz="2400" dirty="0"/>
          </a:p>
        </p:txBody>
      </p:sp>
    </p:spTree>
    <p:extLst>
      <p:ext uri="{BB962C8B-B14F-4D97-AF65-F5344CB8AC3E}">
        <p14:creationId xmlns:p14="http://schemas.microsoft.com/office/powerpoint/2010/main" val="733837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F5F50D-CA65-420B-96EF-BDA68204FD47}"/>
              </a:ext>
            </a:extLst>
          </p:cNvPr>
          <p:cNvSpPr txBox="1"/>
          <p:nvPr/>
        </p:nvSpPr>
        <p:spPr>
          <a:xfrm>
            <a:off x="461913" y="306299"/>
            <a:ext cx="11085922" cy="5232202"/>
          </a:xfrm>
          <a:prstGeom prst="rect">
            <a:avLst/>
          </a:prstGeom>
          <a:noFill/>
        </p:spPr>
        <p:txBody>
          <a:bodyPr wrap="square">
            <a:spAutoFit/>
          </a:bodyPr>
          <a:lstStyle/>
          <a:p>
            <a:pPr algn="ctr" fontAlgn="base"/>
            <a:r>
              <a:rPr lang="en-US" sz="3200" b="1" i="0" dirty="0">
                <a:solidFill>
                  <a:srgbClr val="FF0000"/>
                </a:solidFill>
                <a:effectLst/>
                <a:latin typeface="Nunito" pitchFamily="2" charset="0"/>
              </a:rPr>
              <a:t>Stochastic Gradient Descent Algorithm </a:t>
            </a:r>
          </a:p>
          <a:p>
            <a:pPr algn="just" fontAlgn="base"/>
            <a:endParaRPr lang="en-US" sz="3200" b="1" i="0" dirty="0">
              <a:solidFill>
                <a:srgbClr val="FF0000"/>
              </a:solidFill>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Initialization</a:t>
            </a:r>
            <a:r>
              <a:rPr lang="en-US" b="0" i="0" dirty="0">
                <a:effectLst/>
                <a:latin typeface="Nunito" pitchFamily="2" charset="0"/>
              </a:rPr>
              <a:t>: Randomly initialize the parameters of the model.</a:t>
            </a:r>
          </a:p>
          <a:p>
            <a:pPr algn="just" fontAlgn="base">
              <a:buFont typeface="Arial" panose="020B0604020202020204" pitchFamily="34" charset="0"/>
              <a:buChar char="•"/>
            </a:pPr>
            <a:r>
              <a:rPr lang="en-US" b="1" i="0" dirty="0">
                <a:effectLst/>
                <a:latin typeface="Nunito" pitchFamily="2" charset="0"/>
              </a:rPr>
              <a:t>Set Parameters</a:t>
            </a:r>
            <a:r>
              <a:rPr lang="en-US" b="0" i="0" dirty="0">
                <a:effectLst/>
                <a:latin typeface="Nunito" pitchFamily="2" charset="0"/>
              </a:rPr>
              <a:t>: Determine the number of iterations and the learning rate (alpha) for updating the parameters.</a:t>
            </a:r>
          </a:p>
          <a:p>
            <a:pPr algn="just" fontAlgn="base">
              <a:buFont typeface="Arial" panose="020B0604020202020204" pitchFamily="34" charset="0"/>
              <a:buChar char="•"/>
            </a:pPr>
            <a:r>
              <a:rPr lang="en-US" b="1" i="0" dirty="0">
                <a:effectLst/>
                <a:latin typeface="Nunito" pitchFamily="2" charset="0"/>
              </a:rPr>
              <a:t>Stochastic Gradient Descent Loop</a:t>
            </a:r>
            <a:r>
              <a:rPr lang="en-US" b="0" i="0" dirty="0">
                <a:effectLst/>
                <a:latin typeface="Nunito" pitchFamily="2" charset="0"/>
              </a:rPr>
              <a:t>: Repeat the following steps until the model converges or reaches the maximum number of iterations: </a:t>
            </a:r>
          </a:p>
          <a:p>
            <a:pPr algn="just" fontAlgn="base"/>
            <a:r>
              <a:rPr lang="en-US" b="0" i="0" dirty="0">
                <a:effectLst/>
                <a:latin typeface="Nunito" pitchFamily="2" charset="0"/>
              </a:rPr>
              <a:t>                  a. Shuffle the training dataset to introduce randomness. </a:t>
            </a:r>
          </a:p>
          <a:p>
            <a:pPr algn="just" fontAlgn="base"/>
            <a:r>
              <a:rPr lang="en-US" b="0" i="0" dirty="0">
                <a:effectLst/>
                <a:latin typeface="Nunito" pitchFamily="2" charset="0"/>
              </a:rPr>
              <a:t>                  b. Iterate over each training example (or a small batch) in the shuffled order. </a:t>
            </a:r>
          </a:p>
          <a:p>
            <a:pPr algn="just" fontAlgn="base"/>
            <a:r>
              <a:rPr lang="en-US" b="0" i="0" dirty="0">
                <a:effectLst/>
                <a:latin typeface="Nunito" pitchFamily="2" charset="0"/>
              </a:rPr>
              <a:t>                  c. Compute the gradient of the cost function with respect to the model parameters using the current training example (or batch).                   </a:t>
            </a:r>
          </a:p>
          <a:p>
            <a:pPr algn="just" fontAlgn="base"/>
            <a:r>
              <a:rPr lang="en-US" b="0" i="0" dirty="0">
                <a:effectLst/>
                <a:latin typeface="Nunito" pitchFamily="2" charset="0"/>
              </a:rPr>
              <a:t>                 d. Update the model parameters by taking a step in the direction of the negative gradient, scaled by the learning rate. </a:t>
            </a:r>
          </a:p>
          <a:p>
            <a:pPr algn="just" fontAlgn="base"/>
            <a:r>
              <a:rPr lang="en-US" b="0" i="0" dirty="0">
                <a:effectLst/>
                <a:latin typeface="Nunito" pitchFamily="2" charset="0"/>
              </a:rPr>
              <a:t>                  e. Evaluate the convergence criteria, such as the difference in the cost function between iterations of the gradient.</a:t>
            </a:r>
          </a:p>
          <a:p>
            <a:pPr algn="just" fontAlgn="base">
              <a:buFont typeface="Arial" panose="020B0604020202020204" pitchFamily="34" charset="0"/>
              <a:buChar char="•"/>
            </a:pPr>
            <a:r>
              <a:rPr lang="en-US" b="1" i="0" dirty="0">
                <a:effectLst/>
                <a:latin typeface="Nunito" pitchFamily="2" charset="0"/>
              </a:rPr>
              <a:t>Return Optimized Parameters</a:t>
            </a:r>
            <a:r>
              <a:rPr lang="en-US" b="0" i="0" dirty="0">
                <a:effectLst/>
                <a:latin typeface="Nunito" pitchFamily="2" charset="0"/>
              </a:rPr>
              <a:t>: Once the convergence criteria are met or the maximum number of iterations is reached, return the optimized model parameters.</a:t>
            </a:r>
          </a:p>
        </p:txBody>
      </p:sp>
    </p:spTree>
    <p:extLst>
      <p:ext uri="{BB962C8B-B14F-4D97-AF65-F5344CB8AC3E}">
        <p14:creationId xmlns:p14="http://schemas.microsoft.com/office/powerpoint/2010/main" val="2467996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0AF1BE-5C85-4E4C-BDA4-DA28CC876AC6}"/>
              </a:ext>
            </a:extLst>
          </p:cNvPr>
          <p:cNvSpPr txBox="1"/>
          <p:nvPr/>
        </p:nvSpPr>
        <p:spPr>
          <a:xfrm>
            <a:off x="791852" y="612742"/>
            <a:ext cx="9945278" cy="1477328"/>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Nunito" pitchFamily="2" charset="0"/>
              </a:rPr>
              <a:t>In SGD, since only one sample from the dataset is chosen at random for each iteration, the path taken by the algorithm to reach the minima is usually noisier than your typical Gradient Descent algorithm.</a:t>
            </a:r>
          </a:p>
          <a:p>
            <a:pPr marL="285750" indent="-285750" algn="just">
              <a:buFont typeface="Arial" panose="020B0604020202020204" pitchFamily="34" charset="0"/>
              <a:buChar char="•"/>
            </a:pPr>
            <a:r>
              <a:rPr lang="en-US" b="0" i="0" dirty="0">
                <a:effectLst/>
                <a:latin typeface="Nunito" pitchFamily="2" charset="0"/>
              </a:rPr>
              <a:t> But that doesn’t matter all that much because the path taken by the algorithm does not matter, as long as we reach the minimum and with a significantly shorter training time.</a:t>
            </a:r>
            <a:endParaRPr lang="en-IN" dirty="0"/>
          </a:p>
        </p:txBody>
      </p:sp>
      <p:pic>
        <p:nvPicPr>
          <p:cNvPr id="1026" name="Picture 2" descr="Batch gradient optimization path ">
            <a:extLst>
              <a:ext uri="{FF2B5EF4-FFF2-40B4-BE49-F238E27FC236}">
                <a16:creationId xmlns:a16="http://schemas.microsoft.com/office/drawing/2014/main" id="{B240118A-2446-419E-8372-5248C7F6A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52" y="2053276"/>
            <a:ext cx="4471447" cy="41919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D36C14-7583-4F5A-BEB8-2B2F2A670047}"/>
              </a:ext>
            </a:extLst>
          </p:cNvPr>
          <p:cNvSpPr txBox="1"/>
          <p:nvPr/>
        </p:nvSpPr>
        <p:spPr>
          <a:xfrm>
            <a:off x="379429" y="6060592"/>
            <a:ext cx="6094428" cy="369332"/>
          </a:xfrm>
          <a:prstGeom prst="rect">
            <a:avLst/>
          </a:prstGeom>
          <a:noFill/>
        </p:spPr>
        <p:txBody>
          <a:bodyPr wrap="square">
            <a:spAutoFit/>
          </a:bodyPr>
          <a:lstStyle/>
          <a:p>
            <a:pPr algn="l" fontAlgn="base"/>
            <a:r>
              <a:rPr lang="en-US" b="1" i="0" dirty="0">
                <a:effectLst/>
                <a:latin typeface="Nunito" pitchFamily="2" charset="0"/>
              </a:rPr>
              <a:t>The path taken by Batch Gradient Descent </a:t>
            </a:r>
          </a:p>
        </p:txBody>
      </p:sp>
      <p:pic>
        <p:nvPicPr>
          <p:cNvPr id="1028" name="Picture 4" descr="stochastic gradient optimization path ">
            <a:extLst>
              <a:ext uri="{FF2B5EF4-FFF2-40B4-BE49-F238E27FC236}">
                <a16:creationId xmlns:a16="http://schemas.microsoft.com/office/drawing/2014/main" id="{7CDFCE83-7D05-4A1D-B3B1-FD00E9194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802" y="1979340"/>
            <a:ext cx="4633178" cy="41919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237480-CDC8-4652-BB9F-197B73C7221C}"/>
              </a:ext>
            </a:extLst>
          </p:cNvPr>
          <p:cNvSpPr txBox="1"/>
          <p:nvPr/>
        </p:nvSpPr>
        <p:spPr>
          <a:xfrm>
            <a:off x="6337170" y="5986657"/>
            <a:ext cx="6094428" cy="369332"/>
          </a:xfrm>
          <a:prstGeom prst="rect">
            <a:avLst/>
          </a:prstGeom>
          <a:noFill/>
        </p:spPr>
        <p:txBody>
          <a:bodyPr wrap="square">
            <a:spAutoFit/>
          </a:bodyPr>
          <a:lstStyle/>
          <a:p>
            <a:pPr algn="l" fontAlgn="base"/>
            <a:r>
              <a:rPr lang="en-US" b="1" i="0" dirty="0">
                <a:effectLst/>
                <a:latin typeface="Nunito" pitchFamily="2" charset="0"/>
              </a:rPr>
              <a:t>A path taken by Stochastic Gradient Descent</a:t>
            </a:r>
          </a:p>
        </p:txBody>
      </p:sp>
    </p:spTree>
    <p:extLst>
      <p:ext uri="{BB962C8B-B14F-4D97-AF65-F5344CB8AC3E}">
        <p14:creationId xmlns:p14="http://schemas.microsoft.com/office/powerpoint/2010/main" val="702243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263FC-9F06-486B-94D4-0D707C86B8E0}"/>
              </a:ext>
            </a:extLst>
          </p:cNvPr>
          <p:cNvSpPr txBox="1"/>
          <p:nvPr/>
        </p:nvSpPr>
        <p:spPr>
          <a:xfrm>
            <a:off x="3037395" y="797510"/>
            <a:ext cx="6117210" cy="5262979"/>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Nunito" pitchFamily="2" charset="0"/>
              </a:rPr>
              <a:t>One thing to be noted is that, as SGD is generally noisier than typical Gradient Descent, it usually took a higher number of iterations to reach the minima, because of the randomness in its descent. </a:t>
            </a:r>
          </a:p>
          <a:p>
            <a:pPr marL="285750" indent="-285750" algn="just">
              <a:buFont typeface="Arial" panose="020B0604020202020204" pitchFamily="34" charset="0"/>
              <a:buChar char="•"/>
            </a:pPr>
            <a:r>
              <a:rPr lang="en-US" sz="2400" b="0" i="0" dirty="0">
                <a:effectLst/>
                <a:latin typeface="Nunito" pitchFamily="2" charset="0"/>
              </a:rPr>
              <a:t>Even though it requires a higher number of iterations to reach the minima than typical Gradient Descent, it is still computationally much less expensive than typical Gradient Descent. </a:t>
            </a:r>
          </a:p>
          <a:p>
            <a:pPr marL="285750" indent="-285750" algn="just">
              <a:buFont typeface="Arial" panose="020B0604020202020204" pitchFamily="34" charset="0"/>
              <a:buChar char="•"/>
            </a:pPr>
            <a:r>
              <a:rPr lang="en-US" sz="2400" b="0" i="0" dirty="0">
                <a:effectLst/>
                <a:latin typeface="Nunito" pitchFamily="2" charset="0"/>
              </a:rPr>
              <a:t>Hence, in most scenarios, SGD is preferred over Batch Gradient Descent for optimizing a learning algorithm.</a:t>
            </a:r>
            <a:endParaRPr lang="en-IN" sz="2400" dirty="0"/>
          </a:p>
        </p:txBody>
      </p:sp>
    </p:spTree>
    <p:extLst>
      <p:ext uri="{BB962C8B-B14F-4D97-AF65-F5344CB8AC3E}">
        <p14:creationId xmlns:p14="http://schemas.microsoft.com/office/powerpoint/2010/main" val="685123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D861-24C2-4C61-8E27-2944F8314CB8}"/>
              </a:ext>
            </a:extLst>
          </p:cNvPr>
          <p:cNvSpPr>
            <a:spLocks noGrp="1"/>
          </p:cNvSpPr>
          <p:nvPr>
            <p:ph type="title"/>
          </p:nvPr>
        </p:nvSpPr>
        <p:spPr>
          <a:xfrm>
            <a:off x="292231" y="365125"/>
            <a:ext cx="11491273" cy="1325563"/>
          </a:xfrm>
        </p:spPr>
        <p:txBody>
          <a:bodyPr>
            <a:normAutofit/>
          </a:bodyPr>
          <a:lstStyle/>
          <a:p>
            <a:pPr algn="ctr"/>
            <a:r>
              <a:rPr lang="en-US" sz="3600" b="1" i="0" dirty="0">
                <a:solidFill>
                  <a:srgbClr val="FF0000"/>
                </a:solidFill>
                <a:effectLst/>
                <a:latin typeface="Nunito" pitchFamily="2" charset="0"/>
              </a:rPr>
              <a:t>Advantages of Stochastic Gradient Descent:  </a:t>
            </a:r>
            <a:endParaRPr lang="en-IN" sz="3600" dirty="0">
              <a:solidFill>
                <a:srgbClr val="FF0000"/>
              </a:solidFill>
            </a:endParaRPr>
          </a:p>
        </p:txBody>
      </p:sp>
      <p:sp>
        <p:nvSpPr>
          <p:cNvPr id="3" name="Content Placeholder 2">
            <a:extLst>
              <a:ext uri="{FF2B5EF4-FFF2-40B4-BE49-F238E27FC236}">
                <a16:creationId xmlns:a16="http://schemas.microsoft.com/office/drawing/2014/main" id="{5A4093A2-3C44-4552-A8AE-FA66C3FC1895}"/>
              </a:ext>
            </a:extLst>
          </p:cNvPr>
          <p:cNvSpPr>
            <a:spLocks noGrp="1"/>
          </p:cNvSpPr>
          <p:nvPr>
            <p:ph idx="1"/>
          </p:nvPr>
        </p:nvSpPr>
        <p:spPr>
          <a:xfrm>
            <a:off x="780067" y="1505114"/>
            <a:ext cx="10515600" cy="4351338"/>
          </a:xfrm>
        </p:spPr>
        <p:txBody>
          <a:bodyPr>
            <a:normAutofit/>
          </a:bodyPr>
          <a:lstStyle/>
          <a:p>
            <a:pPr algn="just" fontAlgn="base"/>
            <a:r>
              <a:rPr lang="en-US" b="1" i="0" dirty="0">
                <a:effectLst/>
                <a:latin typeface="Nunito" pitchFamily="2" charset="0"/>
              </a:rPr>
              <a:t>Speed: </a:t>
            </a:r>
            <a:r>
              <a:rPr lang="en-US" b="0" i="0" dirty="0">
                <a:effectLst/>
                <a:latin typeface="Nunito" pitchFamily="2" charset="0"/>
              </a:rPr>
              <a:t>SGD is faster than other variants of Gradient Descent such as Batch Gradient Descent and Mini-Batch Gradient Descent since it uses only one example to update the parameters.</a:t>
            </a:r>
          </a:p>
          <a:p>
            <a:pPr algn="just" fontAlgn="base"/>
            <a:r>
              <a:rPr lang="en-US" b="1" i="0" dirty="0">
                <a:effectLst/>
                <a:latin typeface="Nunito" pitchFamily="2" charset="0"/>
              </a:rPr>
              <a:t>Memory Efficiency:</a:t>
            </a:r>
            <a:r>
              <a:rPr lang="en-US" b="0" i="0" dirty="0">
                <a:effectLst/>
                <a:latin typeface="Nunito" pitchFamily="2" charset="0"/>
              </a:rPr>
              <a:t> Since SGD updates the parameters for each training example one at a time, it is memory-efficient and can handle large datasets that cannot fit into memory.</a:t>
            </a:r>
          </a:p>
          <a:p>
            <a:pPr algn="just" fontAlgn="base"/>
            <a:r>
              <a:rPr lang="en-US" b="1" i="0" dirty="0">
                <a:effectLst/>
                <a:latin typeface="Nunito" pitchFamily="2" charset="0"/>
              </a:rPr>
              <a:t>Avoidance of Local Minima:</a:t>
            </a:r>
            <a:r>
              <a:rPr lang="en-US" b="0" i="0" dirty="0">
                <a:effectLst/>
                <a:latin typeface="Nunito" pitchFamily="2" charset="0"/>
              </a:rPr>
              <a:t> Due to the noisy updates in SGD, it has the ability to escape from local minima and converges to a global minimum.</a:t>
            </a:r>
          </a:p>
          <a:p>
            <a:pPr algn="just"/>
            <a:endParaRPr lang="en-IN" dirty="0"/>
          </a:p>
        </p:txBody>
      </p:sp>
    </p:spTree>
    <p:extLst>
      <p:ext uri="{BB962C8B-B14F-4D97-AF65-F5344CB8AC3E}">
        <p14:creationId xmlns:p14="http://schemas.microsoft.com/office/powerpoint/2010/main" val="1270726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3935-25B9-4CEF-A90F-7C14475B516D}"/>
              </a:ext>
            </a:extLst>
          </p:cNvPr>
          <p:cNvSpPr>
            <a:spLocks noGrp="1"/>
          </p:cNvSpPr>
          <p:nvPr>
            <p:ph type="title"/>
          </p:nvPr>
        </p:nvSpPr>
        <p:spPr>
          <a:xfrm>
            <a:off x="838200" y="365125"/>
            <a:ext cx="10515600" cy="784077"/>
          </a:xfrm>
        </p:spPr>
        <p:txBody>
          <a:bodyPr/>
          <a:lstStyle/>
          <a:p>
            <a:pPr algn="ctr"/>
            <a:r>
              <a:rPr lang="en-IN" b="1" dirty="0">
                <a:solidFill>
                  <a:srgbClr val="FF0000"/>
                </a:solidFill>
              </a:rPr>
              <a:t>Regression:</a:t>
            </a:r>
          </a:p>
        </p:txBody>
      </p:sp>
      <p:sp>
        <p:nvSpPr>
          <p:cNvPr id="3" name="Content Placeholder 2">
            <a:extLst>
              <a:ext uri="{FF2B5EF4-FFF2-40B4-BE49-F238E27FC236}">
                <a16:creationId xmlns:a16="http://schemas.microsoft.com/office/drawing/2014/main" id="{6C1B6722-66FA-4985-87A6-89BF01FE8BB0}"/>
              </a:ext>
            </a:extLst>
          </p:cNvPr>
          <p:cNvSpPr>
            <a:spLocks noGrp="1"/>
          </p:cNvSpPr>
          <p:nvPr>
            <p:ph idx="1"/>
          </p:nvPr>
        </p:nvSpPr>
        <p:spPr>
          <a:xfrm>
            <a:off x="838200" y="1357460"/>
            <a:ext cx="10515600" cy="4351338"/>
          </a:xfrm>
        </p:spPr>
        <p:txBody>
          <a:bodyPr/>
          <a:lstStyle/>
          <a:p>
            <a:pPr algn="just" rtl="0" fontAlgn="base"/>
            <a:r>
              <a:rPr lang="en-US" b="0" i="0" u="sng" dirty="0">
                <a:effectLst/>
                <a:latin typeface="Nunito" pitchFamily="2" charset="0"/>
                <a:hlinkClick r:id="rId2">
                  <a:extLst>
                    <a:ext uri="{A12FA001-AC4F-418D-AE19-62706E023703}">
                      <ahyp:hlinkClr xmlns:ahyp="http://schemas.microsoft.com/office/drawing/2018/hyperlinkcolor" val="tx"/>
                    </a:ext>
                  </a:extLst>
                </a:hlinkClick>
              </a:rPr>
              <a:t>Regression</a:t>
            </a:r>
            <a:r>
              <a:rPr lang="en-US" b="0" i="0" dirty="0">
                <a:effectLst/>
                <a:latin typeface="Nunito" pitchFamily="2" charset="0"/>
              </a:rPr>
              <a:t> is a statistical approach used to analyze the relationship between a dependent variable (target variable) and one or more independent variables (predictor variables).</a:t>
            </a:r>
          </a:p>
          <a:p>
            <a:pPr algn="just" rtl="0" fontAlgn="base"/>
            <a:r>
              <a:rPr lang="en-US" b="0" i="0" dirty="0">
                <a:effectLst/>
                <a:latin typeface="Nunito" pitchFamily="2" charset="0"/>
              </a:rPr>
              <a:t>The objective is to determine the most suitable function that characterizes the connection between these variables.</a:t>
            </a:r>
          </a:p>
          <a:p>
            <a:pPr algn="just" rtl="0" fontAlgn="base"/>
            <a:r>
              <a:rPr lang="en-US" b="0" i="0" dirty="0">
                <a:effectLst/>
                <a:latin typeface="Nunito" pitchFamily="2" charset="0"/>
              </a:rPr>
              <a:t>It seeks to find the best-fitting model, which can be utilized to make predictions or draw conclusions.</a:t>
            </a:r>
          </a:p>
          <a:p>
            <a:pPr algn="just"/>
            <a:endParaRPr lang="en-IN" dirty="0"/>
          </a:p>
        </p:txBody>
      </p:sp>
    </p:spTree>
    <p:extLst>
      <p:ext uri="{BB962C8B-B14F-4D97-AF65-F5344CB8AC3E}">
        <p14:creationId xmlns:p14="http://schemas.microsoft.com/office/powerpoint/2010/main" val="111514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6990-86DD-4C00-B1FF-714D5658C6CC}"/>
              </a:ext>
            </a:extLst>
          </p:cNvPr>
          <p:cNvSpPr>
            <a:spLocks noGrp="1"/>
          </p:cNvSpPr>
          <p:nvPr>
            <p:ph type="title"/>
          </p:nvPr>
        </p:nvSpPr>
        <p:spPr/>
        <p:txBody>
          <a:bodyPr>
            <a:normAutofit fontScale="90000"/>
          </a:bodyPr>
          <a:lstStyle/>
          <a:p>
            <a:r>
              <a:rPr lang="en-US" b="1" i="0" dirty="0">
                <a:solidFill>
                  <a:srgbClr val="FF0000"/>
                </a:solidFill>
                <a:effectLst/>
                <a:latin typeface="Nunito" pitchFamily="2" charset="0"/>
              </a:rPr>
              <a:t>Terminologies Related to the Regression Analysis in Machine Learning:</a:t>
            </a:r>
            <a:endParaRPr lang="en-IN" dirty="0">
              <a:solidFill>
                <a:srgbClr val="FF0000"/>
              </a:solidFill>
            </a:endParaRPr>
          </a:p>
        </p:txBody>
      </p:sp>
      <p:sp>
        <p:nvSpPr>
          <p:cNvPr id="3" name="Content Placeholder 2">
            <a:extLst>
              <a:ext uri="{FF2B5EF4-FFF2-40B4-BE49-F238E27FC236}">
                <a16:creationId xmlns:a16="http://schemas.microsoft.com/office/drawing/2014/main" id="{60257262-7AB8-4683-9D0C-54DF8FD3FED8}"/>
              </a:ext>
            </a:extLst>
          </p:cNvPr>
          <p:cNvSpPr>
            <a:spLocks noGrp="1"/>
          </p:cNvSpPr>
          <p:nvPr>
            <p:ph idx="1"/>
          </p:nvPr>
        </p:nvSpPr>
        <p:spPr/>
        <p:txBody>
          <a:bodyPr>
            <a:normAutofit fontScale="92500" lnSpcReduction="20000"/>
          </a:bodyPr>
          <a:lstStyle/>
          <a:p>
            <a:pPr algn="just" rtl="0" fontAlgn="base"/>
            <a:r>
              <a:rPr lang="en-US" b="0" i="0" dirty="0">
                <a:effectLst/>
                <a:latin typeface="Nunito" pitchFamily="2" charset="0"/>
              </a:rPr>
              <a:t>Terminologies Related to Regression Analysis:</a:t>
            </a:r>
          </a:p>
          <a:p>
            <a:pPr algn="just" fontAlgn="base">
              <a:buFont typeface="Arial" panose="020B0604020202020204" pitchFamily="34" charset="0"/>
              <a:buChar char="•"/>
            </a:pPr>
            <a:r>
              <a:rPr lang="en-US" b="1" i="0" dirty="0">
                <a:effectLst/>
                <a:latin typeface="Nunito" pitchFamily="2" charset="0"/>
              </a:rPr>
              <a:t>Response Variable</a:t>
            </a:r>
            <a:r>
              <a:rPr lang="en-US" b="0" i="0" dirty="0">
                <a:effectLst/>
                <a:latin typeface="Nunito" pitchFamily="2" charset="0"/>
              </a:rPr>
              <a:t>: The primary factor to predict or understand in regression, also known as the dependent variable or target variable.</a:t>
            </a:r>
          </a:p>
          <a:p>
            <a:pPr algn="just" fontAlgn="base">
              <a:buFont typeface="Arial" panose="020B0604020202020204" pitchFamily="34" charset="0"/>
              <a:buChar char="•"/>
            </a:pPr>
            <a:r>
              <a:rPr lang="en-US" b="1" i="0" dirty="0">
                <a:effectLst/>
                <a:latin typeface="Nunito" pitchFamily="2" charset="0"/>
              </a:rPr>
              <a:t>Predictor Variable</a:t>
            </a:r>
            <a:r>
              <a:rPr lang="en-US" b="0" i="0" dirty="0">
                <a:effectLst/>
                <a:latin typeface="Nunito" pitchFamily="2" charset="0"/>
              </a:rPr>
              <a:t>: Factors influencing the response variable, used to predict its values; also called independent variables.</a:t>
            </a:r>
          </a:p>
          <a:p>
            <a:pPr algn="just" fontAlgn="base">
              <a:buFont typeface="Arial" panose="020B0604020202020204" pitchFamily="34" charset="0"/>
              <a:buChar char="•"/>
            </a:pPr>
            <a:r>
              <a:rPr lang="en-US" b="1" i="0" dirty="0">
                <a:effectLst/>
                <a:latin typeface="Nunito" pitchFamily="2" charset="0"/>
              </a:rPr>
              <a:t>Outliers</a:t>
            </a:r>
            <a:r>
              <a:rPr lang="en-US" b="0" i="0" dirty="0">
                <a:effectLst/>
                <a:latin typeface="Nunito" pitchFamily="2" charset="0"/>
              </a:rPr>
              <a:t>: Observations with significantly low or high values compared to others, potentially impacting results and best avoided.</a:t>
            </a:r>
          </a:p>
          <a:p>
            <a:pPr algn="just" fontAlgn="base">
              <a:buFont typeface="Arial" panose="020B0604020202020204" pitchFamily="34" charset="0"/>
              <a:buChar char="•"/>
            </a:pPr>
            <a:r>
              <a:rPr lang="en-US" b="1" i="0" dirty="0">
                <a:effectLst/>
                <a:latin typeface="Nunito" pitchFamily="2" charset="0"/>
              </a:rPr>
              <a:t>Multicollinearity</a:t>
            </a:r>
            <a:r>
              <a:rPr lang="en-US" b="0" i="0" dirty="0">
                <a:effectLst/>
                <a:latin typeface="Nunito" pitchFamily="2" charset="0"/>
              </a:rPr>
              <a:t>: High correlation among independent variables, which can complicate the ranking of influential variables.</a:t>
            </a:r>
          </a:p>
          <a:p>
            <a:pPr algn="just" fontAlgn="base">
              <a:buFont typeface="Arial" panose="020B0604020202020204" pitchFamily="34" charset="0"/>
              <a:buChar char="•"/>
            </a:pPr>
            <a:r>
              <a:rPr lang="en-US" b="1" i="0" u="sng" dirty="0">
                <a:solidFill>
                  <a:srgbClr val="0563C1"/>
                </a:solidFill>
                <a:effectLst/>
                <a:latin typeface="Nunito" pitchFamily="2" charset="0"/>
                <a:hlinkClick r:id="rId2">
                  <a:extLst>
                    <a:ext uri="{A12FA001-AC4F-418D-AE19-62706E023703}">
                      <ahyp:hlinkClr xmlns:ahyp="http://schemas.microsoft.com/office/drawing/2018/hyperlinkcolor" val="tx"/>
                    </a:ext>
                  </a:extLst>
                </a:hlinkClick>
              </a:rPr>
              <a:t>Underfitting and Overfitting</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a:t>
            </a:r>
            <a:r>
              <a:rPr lang="en-US" b="0" i="0" dirty="0">
                <a:effectLst/>
                <a:latin typeface="Nunito" pitchFamily="2" charset="0"/>
              </a:rPr>
              <a:t> Overfitting occurs when an algorithm performs well on training but poorly on testing, while underfitting indicates poor performance on both datasets.</a:t>
            </a:r>
          </a:p>
          <a:p>
            <a:pPr algn="just"/>
            <a:endParaRPr lang="en-IN" dirty="0"/>
          </a:p>
        </p:txBody>
      </p:sp>
    </p:spTree>
    <p:extLst>
      <p:ext uri="{BB962C8B-B14F-4D97-AF65-F5344CB8AC3E}">
        <p14:creationId xmlns:p14="http://schemas.microsoft.com/office/powerpoint/2010/main" val="1161901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F524-8E19-424E-8B93-839B6EA89AA0}"/>
              </a:ext>
            </a:extLst>
          </p:cNvPr>
          <p:cNvSpPr>
            <a:spLocks noGrp="1"/>
          </p:cNvSpPr>
          <p:nvPr>
            <p:ph type="title"/>
          </p:nvPr>
        </p:nvSpPr>
        <p:spPr/>
        <p:txBody>
          <a:bodyPr/>
          <a:lstStyle/>
          <a:p>
            <a:pPr algn="ctr"/>
            <a:r>
              <a:rPr lang="en-US" b="0" i="0" dirty="0">
                <a:solidFill>
                  <a:srgbClr val="610B38"/>
                </a:solidFill>
                <a:effectLst/>
                <a:latin typeface="erdana"/>
              </a:rPr>
              <a:t>Linear Regression in Machine Learning</a:t>
            </a:r>
            <a:endParaRPr lang="en-IN" dirty="0"/>
          </a:p>
        </p:txBody>
      </p:sp>
      <p:sp>
        <p:nvSpPr>
          <p:cNvPr id="3" name="Content Placeholder 2">
            <a:extLst>
              <a:ext uri="{FF2B5EF4-FFF2-40B4-BE49-F238E27FC236}">
                <a16:creationId xmlns:a16="http://schemas.microsoft.com/office/drawing/2014/main" id="{E550221D-283F-4DAB-8A05-4B9741135C2D}"/>
              </a:ext>
            </a:extLst>
          </p:cNvPr>
          <p:cNvSpPr>
            <a:spLocks noGrp="1"/>
          </p:cNvSpPr>
          <p:nvPr>
            <p:ph idx="1"/>
          </p:nvPr>
        </p:nvSpPr>
        <p:spPr>
          <a:xfrm>
            <a:off x="838200" y="1589955"/>
            <a:ext cx="10515600" cy="4351338"/>
          </a:xfrm>
        </p:spPr>
        <p:txBody>
          <a:bodyPr>
            <a:normAutofit fontScale="92500"/>
          </a:bodyPr>
          <a:lstStyle/>
          <a:p>
            <a:pPr algn="just"/>
            <a:r>
              <a:rPr lang="en-US" b="0" i="0" dirty="0">
                <a:solidFill>
                  <a:srgbClr val="333333"/>
                </a:solidFill>
                <a:effectLst/>
                <a:latin typeface="inter-regular"/>
              </a:rPr>
              <a:t>Linear regression is one of the easiest and most popular Machine Learning algorithms. It is a statistical method that is used for predictive analysis. Linear regression makes predictions for continuous/real or numeric variables such as </a:t>
            </a:r>
            <a:r>
              <a:rPr lang="en-US" b="1" i="0" dirty="0">
                <a:solidFill>
                  <a:srgbClr val="333333"/>
                </a:solidFill>
                <a:effectLst/>
                <a:latin typeface="inter-bold"/>
              </a:rPr>
              <a:t>sales, salary, age, product price,</a:t>
            </a:r>
            <a:r>
              <a:rPr lang="en-US" b="0" i="0" dirty="0">
                <a:solidFill>
                  <a:srgbClr val="333333"/>
                </a:solidFill>
                <a:effectLst/>
                <a:latin typeface="inter-regular"/>
              </a:rPr>
              <a:t> etc.</a:t>
            </a:r>
          </a:p>
          <a:p>
            <a:pPr algn="just"/>
            <a:r>
              <a:rPr lang="en-US" b="0" i="0" dirty="0">
                <a:solidFill>
                  <a:srgbClr val="333333"/>
                </a:solidFill>
                <a:effectLst/>
                <a:latin typeface="inter-regular"/>
              </a:rPr>
              <a:t>Linear regression algorithm shows a linear relationship between a dependent (x) and one or more independent (y) variables, hence called as linear regression. Since linear regression shows the linear relationship, which means it finds how the value of the dependent variable is changing according to the value of the independent variable.</a:t>
            </a:r>
          </a:p>
          <a:p>
            <a:pPr algn="just"/>
            <a:r>
              <a:rPr lang="en-US" b="0" i="0" dirty="0">
                <a:solidFill>
                  <a:srgbClr val="333333"/>
                </a:solidFill>
                <a:effectLst/>
                <a:latin typeface="inter-regular"/>
              </a:rPr>
              <a:t>The linear regression model provides a sloped straight line representing the relationship between the variables.</a:t>
            </a:r>
          </a:p>
          <a:p>
            <a:endParaRPr lang="en-IN" dirty="0"/>
          </a:p>
        </p:txBody>
      </p:sp>
    </p:spTree>
    <p:extLst>
      <p:ext uri="{BB962C8B-B14F-4D97-AF65-F5344CB8AC3E}">
        <p14:creationId xmlns:p14="http://schemas.microsoft.com/office/powerpoint/2010/main" val="4076972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ear Regression in Machine Learning">
            <a:extLst>
              <a:ext uri="{FF2B5EF4-FFF2-40B4-BE49-F238E27FC236}">
                <a16:creationId xmlns:a16="http://schemas.microsoft.com/office/drawing/2014/main" id="{E4A72E39-3260-47A2-BA23-025B79366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841" y="119406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45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9B92-7FC1-43ED-832A-D88FF6B46ED5}"/>
              </a:ext>
            </a:extLst>
          </p:cNvPr>
          <p:cNvSpPr>
            <a:spLocks noGrp="1"/>
          </p:cNvSpPr>
          <p:nvPr>
            <p:ph type="title"/>
          </p:nvPr>
        </p:nvSpPr>
        <p:spPr>
          <a:xfrm>
            <a:off x="838200" y="365125"/>
            <a:ext cx="10515600" cy="690677"/>
          </a:xfrm>
        </p:spPr>
        <p:txBody>
          <a:bodyPr>
            <a:normAutofit fontScale="90000"/>
          </a:bodyPr>
          <a:lstStyle/>
          <a:p>
            <a:pPr algn="l"/>
            <a:r>
              <a:rPr lang="en-IN" sz="3200" b="1" i="0" u="none" strike="noStrike" baseline="0" dirty="0">
                <a:solidFill>
                  <a:srgbClr val="FF0000"/>
                </a:solidFill>
                <a:latin typeface="Times New Roman" panose="02020603050405020304" pitchFamily="18" charset="0"/>
                <a:cs typeface="Times New Roman" panose="02020603050405020304" pitchFamily="18" charset="0"/>
              </a:rPr>
              <a:t>Choosing a Classification Algorithm: </a:t>
            </a:r>
            <a:r>
              <a:rPr lang="en-IN" sz="2700" b="1" i="0" u="none" strike="noStrike" baseline="0" dirty="0">
                <a:latin typeface="Times New Roman" panose="02020603050405020304" pitchFamily="18" charset="0"/>
                <a:cs typeface="Times New Roman" panose="02020603050405020304" pitchFamily="18" charset="0"/>
              </a:rPr>
              <a:t>Classification algorithm is opted on following aspects:</a:t>
            </a:r>
            <a:endParaRPr lang="en-IN" sz="27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8306F3-1411-4EB1-8E16-7FA2D5607D4C}"/>
              </a:ext>
            </a:extLst>
          </p:cNvPr>
          <p:cNvSpPr>
            <a:spLocks noGrp="1"/>
          </p:cNvSpPr>
          <p:nvPr>
            <p:ph idx="1"/>
          </p:nvPr>
        </p:nvSpPr>
        <p:spPr>
          <a:xfrm>
            <a:off x="838200" y="1253331"/>
            <a:ext cx="10515600" cy="4351338"/>
          </a:xfrm>
        </p:spPr>
        <p:txBody>
          <a:bodyPr/>
          <a:lstStyle/>
          <a:p>
            <a:r>
              <a:rPr lang="en-US" b="1" i="0" dirty="0">
                <a:effectLst/>
                <a:latin typeface="-apple-system"/>
              </a:rPr>
              <a:t>Data characteristics</a:t>
            </a:r>
          </a:p>
          <a:p>
            <a:r>
              <a:rPr lang="en-US" b="1" i="0" dirty="0">
                <a:effectLst/>
                <a:latin typeface="-apple-system"/>
              </a:rPr>
              <a:t>Problem complexity</a:t>
            </a:r>
          </a:p>
          <a:p>
            <a:r>
              <a:rPr lang="en-US" b="1" i="0" dirty="0">
                <a:effectLst/>
                <a:latin typeface="-apple-system"/>
              </a:rPr>
              <a:t>Model performance</a:t>
            </a:r>
          </a:p>
          <a:p>
            <a:r>
              <a:rPr lang="en-US" b="1" i="0" dirty="0">
                <a:effectLst/>
                <a:latin typeface="-apple-system"/>
              </a:rPr>
              <a:t>Model interpretability</a:t>
            </a:r>
          </a:p>
          <a:p>
            <a:r>
              <a:rPr lang="en-US" b="1" i="0" dirty="0">
                <a:effectLst/>
                <a:latin typeface="-apple-system"/>
              </a:rPr>
              <a:t>Model scalability</a:t>
            </a:r>
          </a:p>
          <a:p>
            <a:r>
              <a:rPr lang="en-US" b="1" i="0" dirty="0">
                <a:effectLst/>
                <a:latin typeface="-apple-system"/>
              </a:rPr>
              <a:t>Model flexibility</a:t>
            </a:r>
          </a:p>
          <a:p>
            <a:endParaRPr lang="en-IN" dirty="0"/>
          </a:p>
        </p:txBody>
      </p:sp>
    </p:spTree>
    <p:extLst>
      <p:ext uri="{BB962C8B-B14F-4D97-AF65-F5344CB8AC3E}">
        <p14:creationId xmlns:p14="http://schemas.microsoft.com/office/powerpoint/2010/main" val="2758490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2B6A-7BDE-4895-A86F-906770BE174E}"/>
              </a:ext>
            </a:extLst>
          </p:cNvPr>
          <p:cNvSpPr>
            <a:spLocks noGrp="1"/>
          </p:cNvSpPr>
          <p:nvPr>
            <p:ph type="title"/>
          </p:nvPr>
        </p:nvSpPr>
        <p:spPr/>
        <p:txBody>
          <a:bodyPr/>
          <a:lstStyle/>
          <a:p>
            <a:r>
              <a:rPr lang="en-US" b="0" i="0" dirty="0">
                <a:solidFill>
                  <a:srgbClr val="FF0000"/>
                </a:solidFill>
                <a:effectLst/>
                <a:latin typeface="inter-regular"/>
              </a:rPr>
              <a:t>Mathematically, we can represent a linear regression as:</a:t>
            </a:r>
            <a:endParaRPr lang="en-IN" dirty="0">
              <a:solidFill>
                <a:srgbClr val="FF0000"/>
              </a:solidFill>
            </a:endParaRPr>
          </a:p>
        </p:txBody>
      </p:sp>
      <p:sp>
        <p:nvSpPr>
          <p:cNvPr id="4" name="Rectangle 1">
            <a:extLst>
              <a:ext uri="{FF2B5EF4-FFF2-40B4-BE49-F238E27FC236}">
                <a16:creationId xmlns:a16="http://schemas.microsoft.com/office/drawing/2014/main" id="{CDEDF59C-E05E-4141-844D-553880AD1A3B}"/>
              </a:ext>
            </a:extLst>
          </p:cNvPr>
          <p:cNvSpPr>
            <a:spLocks noGrp="1" noChangeArrowheads="1"/>
          </p:cNvSpPr>
          <p:nvPr>
            <p:ph idx="1"/>
          </p:nvPr>
        </p:nvSpPr>
        <p:spPr bwMode="auto">
          <a:xfrm>
            <a:off x="4502233" y="1988491"/>
            <a:ext cx="2546511" cy="556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31740" rIns="91440" bIns="3174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Arial Unicode MS" panose="020B0604020202020204" pitchFamily="34" charset="-128"/>
              </a:rPr>
              <a:t>y= a</a:t>
            </a:r>
            <a:r>
              <a:rPr kumimoji="0" lang="en-US" altLang="en-US" sz="3200" b="0" i="0" u="none" strike="noStrike" cap="none" normalizeH="0" baseline="-30000" dirty="0">
                <a:ln>
                  <a:noFill/>
                </a:ln>
                <a:solidFill>
                  <a:srgbClr val="333333"/>
                </a:solidFill>
                <a:effectLst/>
                <a:latin typeface="Arial Unicode MS" panose="020B0604020202020204" pitchFamily="34" charset="-128"/>
              </a:rPr>
              <a:t>0</a:t>
            </a:r>
            <a:r>
              <a:rPr kumimoji="0" lang="en-US" altLang="en-US" sz="3200" b="0" i="0" u="none" strike="noStrike" cap="none" normalizeH="0" baseline="0" dirty="0">
                <a:ln>
                  <a:noFill/>
                </a:ln>
                <a:solidFill>
                  <a:srgbClr val="333333"/>
                </a:solidFill>
                <a:effectLst/>
                <a:latin typeface="Arial Unicode MS" panose="020B0604020202020204" pitchFamily="34" charset="-128"/>
              </a:rPr>
              <a:t>+a</a:t>
            </a:r>
            <a:r>
              <a:rPr kumimoji="0" lang="en-US" altLang="en-US" sz="3200" b="0" i="0" u="none" strike="noStrike" cap="none" normalizeH="0" baseline="-30000" dirty="0">
                <a:ln>
                  <a:noFill/>
                </a:ln>
                <a:solidFill>
                  <a:srgbClr val="333333"/>
                </a:solidFill>
                <a:effectLst/>
                <a:latin typeface="Arial Unicode MS" panose="020B0604020202020204" pitchFamily="34" charset="-128"/>
              </a:rPr>
              <a:t>1</a:t>
            </a:r>
            <a:r>
              <a:rPr kumimoji="0" lang="en-US" altLang="en-US" sz="3200" b="0" i="0" u="none" strike="noStrike" cap="none" normalizeH="0" baseline="0" dirty="0">
                <a:ln>
                  <a:noFill/>
                </a:ln>
                <a:solidFill>
                  <a:srgbClr val="333333"/>
                </a:solidFill>
                <a:effectLst/>
                <a:latin typeface="Arial Unicode MS" panose="020B0604020202020204" pitchFamily="34" charset="-128"/>
              </a:rPr>
              <a:t>x+ ε</a:t>
            </a:r>
            <a:r>
              <a:rPr kumimoji="0" lang="en-US" altLang="en-US" sz="3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AD3CB68-623A-405C-9A82-7A4B34742ACA}"/>
              </a:ext>
            </a:extLst>
          </p:cNvPr>
          <p:cNvSpPr txBox="1"/>
          <p:nvPr/>
        </p:nvSpPr>
        <p:spPr>
          <a:xfrm>
            <a:off x="1455019" y="2881807"/>
            <a:ext cx="9979694" cy="3539430"/>
          </a:xfrm>
          <a:prstGeom prst="rect">
            <a:avLst/>
          </a:prstGeom>
          <a:noFill/>
        </p:spPr>
        <p:txBody>
          <a:bodyPr wrap="square">
            <a:spAutoFit/>
          </a:bodyPr>
          <a:lstStyle/>
          <a:p>
            <a:r>
              <a:rPr lang="en-US" sz="2800" b="1" i="0" dirty="0">
                <a:solidFill>
                  <a:srgbClr val="333333"/>
                </a:solidFill>
                <a:effectLst/>
                <a:latin typeface="inter-bold"/>
              </a:rPr>
              <a:t>Here,</a:t>
            </a:r>
            <a:endParaRPr lang="en-US" sz="2800" b="0" i="0" dirty="0">
              <a:solidFill>
                <a:srgbClr val="333333"/>
              </a:solidFill>
              <a:effectLst/>
              <a:latin typeface="inter-regular"/>
            </a:endParaRPr>
          </a:p>
          <a:p>
            <a:r>
              <a:rPr lang="en-US" sz="2800" b="0" i="0" dirty="0">
                <a:solidFill>
                  <a:srgbClr val="333333"/>
                </a:solidFill>
                <a:effectLst/>
                <a:latin typeface="inter-regular"/>
              </a:rPr>
              <a:t>Y= Dependent Variable (Target Variable)</a:t>
            </a:r>
            <a:br>
              <a:rPr lang="en-US" sz="2800" b="0" i="0" dirty="0">
                <a:solidFill>
                  <a:srgbClr val="333333"/>
                </a:solidFill>
                <a:effectLst/>
                <a:latin typeface="inter-regular"/>
              </a:rPr>
            </a:br>
            <a:r>
              <a:rPr lang="en-US" sz="2800" b="0" i="0" dirty="0">
                <a:solidFill>
                  <a:srgbClr val="333333"/>
                </a:solidFill>
                <a:effectLst/>
                <a:latin typeface="inter-regular"/>
              </a:rPr>
              <a:t>X= Independent Variable (predictor Variable)</a:t>
            </a:r>
            <a:br>
              <a:rPr lang="en-US" sz="2800" b="0" i="0" dirty="0">
                <a:solidFill>
                  <a:srgbClr val="333333"/>
                </a:solidFill>
                <a:effectLst/>
                <a:latin typeface="inter-regular"/>
              </a:rPr>
            </a:br>
            <a:r>
              <a:rPr lang="en-US" sz="2800" b="0" i="0" dirty="0">
                <a:solidFill>
                  <a:srgbClr val="333333"/>
                </a:solidFill>
                <a:effectLst/>
                <a:latin typeface="inter-regular"/>
              </a:rPr>
              <a:t>a0= intercept of the line (Gives an additional degree of freedom)</a:t>
            </a:r>
            <a:br>
              <a:rPr lang="en-US" sz="2800" b="0" i="0" dirty="0">
                <a:solidFill>
                  <a:srgbClr val="333333"/>
                </a:solidFill>
                <a:effectLst/>
                <a:latin typeface="inter-regular"/>
              </a:rPr>
            </a:br>
            <a:r>
              <a:rPr lang="en-US" sz="2800" b="0" i="0" dirty="0">
                <a:solidFill>
                  <a:srgbClr val="333333"/>
                </a:solidFill>
                <a:effectLst/>
                <a:latin typeface="inter-regular"/>
              </a:rPr>
              <a:t>a1 = Linear regression coefficient (scale factor to each input value).</a:t>
            </a:r>
            <a:br>
              <a:rPr lang="en-US" sz="2800" b="0" i="0" dirty="0">
                <a:solidFill>
                  <a:srgbClr val="333333"/>
                </a:solidFill>
                <a:effectLst/>
                <a:latin typeface="inter-regular"/>
              </a:rPr>
            </a:br>
            <a:r>
              <a:rPr lang="en-US" sz="2800" b="0" i="0" dirty="0">
                <a:solidFill>
                  <a:srgbClr val="333333"/>
                </a:solidFill>
                <a:effectLst/>
                <a:latin typeface="inter-regular"/>
              </a:rPr>
              <a:t>ε = random error</a:t>
            </a:r>
          </a:p>
          <a:p>
            <a:r>
              <a:rPr lang="en-US" sz="2800" b="0" i="0" dirty="0">
                <a:solidFill>
                  <a:srgbClr val="333333"/>
                </a:solidFill>
                <a:effectLst/>
                <a:latin typeface="inter-regular"/>
              </a:rPr>
              <a:t>The values for x and y variables are training datasets for Linear Regression model representation.</a:t>
            </a:r>
          </a:p>
        </p:txBody>
      </p:sp>
    </p:spTree>
    <p:extLst>
      <p:ext uri="{BB962C8B-B14F-4D97-AF65-F5344CB8AC3E}">
        <p14:creationId xmlns:p14="http://schemas.microsoft.com/office/powerpoint/2010/main" val="3755971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43CD3-9174-42E4-AC9C-ABB287C5E262}"/>
              </a:ext>
            </a:extLst>
          </p:cNvPr>
          <p:cNvSpPr txBox="1"/>
          <p:nvPr/>
        </p:nvSpPr>
        <p:spPr>
          <a:xfrm>
            <a:off x="831915" y="601433"/>
            <a:ext cx="10791334" cy="5878532"/>
          </a:xfrm>
          <a:prstGeom prst="rect">
            <a:avLst/>
          </a:prstGeom>
          <a:noFill/>
        </p:spPr>
        <p:txBody>
          <a:bodyPr wrap="square">
            <a:spAutoFit/>
          </a:bodyPr>
          <a:lstStyle/>
          <a:p>
            <a:pPr algn="ctr"/>
            <a:r>
              <a:rPr lang="en-US" sz="3600" b="0" i="0" dirty="0">
                <a:solidFill>
                  <a:srgbClr val="FF0000"/>
                </a:solidFill>
                <a:effectLst/>
                <a:latin typeface="inter-regular"/>
              </a:rPr>
              <a:t>Logistic Regression</a:t>
            </a:r>
          </a:p>
          <a:p>
            <a:pPr algn="just">
              <a:buFont typeface="Arial" panose="020B0604020202020204" pitchFamily="34" charset="0"/>
              <a:buChar char="•"/>
            </a:pPr>
            <a:r>
              <a:rPr lang="en-US" sz="2000" b="0" i="0" dirty="0">
                <a:solidFill>
                  <a:srgbClr val="000000"/>
                </a:solidFill>
                <a:effectLst/>
                <a:latin typeface="inter-regular"/>
              </a:rPr>
              <a:t>Logistic regression is one of the most popular Machine Learning algorithms, which comes under the Supervised Learning technique. It is used for predicting the categorical dependent variable using a given set of independent variables.</a:t>
            </a:r>
          </a:p>
          <a:p>
            <a:pPr algn="just">
              <a:buFont typeface="Arial" panose="020B0604020202020204" pitchFamily="34" charset="0"/>
              <a:buChar char="•"/>
            </a:pPr>
            <a:r>
              <a:rPr lang="en-US" sz="2000" b="0" i="0" dirty="0">
                <a:solidFill>
                  <a:srgbClr val="000000"/>
                </a:solidFill>
                <a:effectLst/>
                <a:latin typeface="inter-regular"/>
              </a:rPr>
              <a:t>Logistic regression predicts the output of a categorical dependent variable. Therefore the outcome must be a categorical or discrete value. It can be either Yes or No, 0 or 1, true or False, etc. but instead of giving the exact value as 0 and 1, </a:t>
            </a:r>
            <a:r>
              <a:rPr lang="en-US" sz="2000" b="1" i="0" dirty="0">
                <a:solidFill>
                  <a:srgbClr val="000000"/>
                </a:solidFill>
                <a:effectLst/>
                <a:latin typeface="inter-bold"/>
              </a:rPr>
              <a:t>it gives the probabilistic values which lie between 0 and 1</a:t>
            </a:r>
            <a:r>
              <a:rPr lang="en-US" sz="2000" b="0" i="0" dirty="0">
                <a:solidFill>
                  <a:srgbClr val="000000"/>
                </a:solidFill>
                <a:effectLst/>
                <a:latin typeface="inter-regular"/>
              </a:rPr>
              <a:t>.</a:t>
            </a:r>
          </a:p>
          <a:p>
            <a:pPr algn="just">
              <a:buFont typeface="Arial" panose="020B0604020202020204" pitchFamily="34" charset="0"/>
              <a:buChar char="•"/>
            </a:pPr>
            <a:r>
              <a:rPr lang="en-US" sz="2000" b="0" i="0" dirty="0">
                <a:solidFill>
                  <a:srgbClr val="000000"/>
                </a:solidFill>
                <a:effectLst/>
                <a:latin typeface="inter-regular"/>
              </a:rPr>
              <a:t>Logistic Regression is much similar to the Linear Regression except that how they are used. Linear Regression is used for solving Regression problems, whereas </a:t>
            </a:r>
            <a:r>
              <a:rPr lang="en-US" sz="2000" b="1" i="0" dirty="0">
                <a:solidFill>
                  <a:srgbClr val="000000"/>
                </a:solidFill>
                <a:effectLst/>
                <a:latin typeface="inter-bold"/>
              </a:rPr>
              <a:t>Logistic regression is used for solving the classification problems</a:t>
            </a:r>
            <a:r>
              <a:rPr lang="en-US" sz="2000" b="0" i="0" dirty="0">
                <a:solidFill>
                  <a:srgbClr val="000000"/>
                </a:solidFill>
                <a:effectLst/>
                <a:latin typeface="inter-regular"/>
              </a:rPr>
              <a:t>.</a:t>
            </a:r>
          </a:p>
          <a:p>
            <a:pPr algn="just">
              <a:buFont typeface="Arial" panose="020B0604020202020204" pitchFamily="34" charset="0"/>
              <a:buChar char="•"/>
            </a:pPr>
            <a:r>
              <a:rPr lang="en-US" sz="2000" b="0" i="0" dirty="0">
                <a:solidFill>
                  <a:srgbClr val="000000"/>
                </a:solidFill>
                <a:effectLst/>
                <a:latin typeface="inter-regular"/>
              </a:rPr>
              <a:t>In Logistic regression, instead of fitting a regression line, we fit an "S" shaped logistic function, which predicts two maximum values (0 or 1).</a:t>
            </a:r>
          </a:p>
          <a:p>
            <a:pPr algn="just">
              <a:buFont typeface="Arial" panose="020B0604020202020204" pitchFamily="34" charset="0"/>
              <a:buChar char="•"/>
            </a:pPr>
            <a:r>
              <a:rPr lang="en-US" sz="2000" b="0" i="0" dirty="0">
                <a:solidFill>
                  <a:srgbClr val="000000"/>
                </a:solidFill>
                <a:effectLst/>
                <a:latin typeface="inter-regular"/>
              </a:rPr>
              <a:t>The curve from the logistic function indicates the likelihood of something such as whether the cells are cancerous or not, a mouse is obese or not based on its weight, etc.</a:t>
            </a:r>
          </a:p>
          <a:p>
            <a:pPr algn="just">
              <a:buFont typeface="Arial" panose="020B0604020202020204" pitchFamily="34" charset="0"/>
              <a:buChar char="•"/>
            </a:pPr>
            <a:r>
              <a:rPr lang="en-US" sz="2000" b="0" i="0" dirty="0">
                <a:solidFill>
                  <a:srgbClr val="000000"/>
                </a:solidFill>
                <a:effectLst/>
                <a:latin typeface="inter-regular"/>
              </a:rPr>
              <a:t>Logistic Regression is a significant machine learning algorithm because it has the ability to provide probabilities and classify new data using continuous and discrete datasets.</a:t>
            </a:r>
          </a:p>
          <a:p>
            <a:pPr algn="just">
              <a:buFont typeface="Arial" panose="020B0604020202020204" pitchFamily="34" charset="0"/>
              <a:buChar char="•"/>
            </a:pPr>
            <a:r>
              <a:rPr lang="en-US" sz="2000" b="0" i="0" dirty="0">
                <a:solidFill>
                  <a:srgbClr val="000000"/>
                </a:solidFill>
                <a:effectLst/>
                <a:latin typeface="inter-regular"/>
              </a:rPr>
              <a:t>Logistic Regression can be used to classify the observations using different types of data and can easily determine the most effective variables used for the classification.</a:t>
            </a:r>
          </a:p>
        </p:txBody>
      </p:sp>
    </p:spTree>
    <p:extLst>
      <p:ext uri="{BB962C8B-B14F-4D97-AF65-F5344CB8AC3E}">
        <p14:creationId xmlns:p14="http://schemas.microsoft.com/office/powerpoint/2010/main" val="2295264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ogistic Regression in Machine Learning">
            <a:extLst>
              <a:ext uri="{FF2B5EF4-FFF2-40B4-BE49-F238E27FC236}">
                <a16:creationId xmlns:a16="http://schemas.microsoft.com/office/drawing/2014/main" id="{2190F815-065A-44EB-B18E-C738463D5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299" y="1585470"/>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FB4FD2-D291-4B05-92D4-EE16BAC9C382}"/>
              </a:ext>
            </a:extLst>
          </p:cNvPr>
          <p:cNvSpPr txBox="1"/>
          <p:nvPr/>
        </p:nvSpPr>
        <p:spPr>
          <a:xfrm>
            <a:off x="2450969" y="4857750"/>
            <a:ext cx="7475456" cy="923330"/>
          </a:xfrm>
          <a:prstGeom prst="rect">
            <a:avLst/>
          </a:prstGeom>
          <a:noFill/>
        </p:spPr>
        <p:txBody>
          <a:bodyPr wrap="square">
            <a:spAutoFit/>
          </a:bodyPr>
          <a:lstStyle/>
          <a:p>
            <a:pPr algn="just"/>
            <a:r>
              <a:rPr lang="en-US" b="0" i="0" dirty="0">
                <a:solidFill>
                  <a:srgbClr val="333333"/>
                </a:solidFill>
                <a:effectLst/>
                <a:latin typeface="Arial" panose="020B0604020202020204" pitchFamily="34" charset="0"/>
              </a:rPr>
              <a:t>Logistic regression uses the concept of predictive modeling as regression; therefore, it is called logistic regression, but is used to classify samples; Therefore, it falls under the classification algorithm.</a:t>
            </a:r>
          </a:p>
        </p:txBody>
      </p:sp>
    </p:spTree>
    <p:extLst>
      <p:ext uri="{BB962C8B-B14F-4D97-AF65-F5344CB8AC3E}">
        <p14:creationId xmlns:p14="http://schemas.microsoft.com/office/powerpoint/2010/main" val="2264726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48EAD-B558-4C7A-9C9C-7DED726FA858}"/>
              </a:ext>
            </a:extLst>
          </p:cNvPr>
          <p:cNvSpPr>
            <a:spLocks noGrp="1"/>
          </p:cNvSpPr>
          <p:nvPr>
            <p:ph type="title"/>
          </p:nvPr>
        </p:nvSpPr>
        <p:spPr/>
        <p:txBody>
          <a:bodyPr/>
          <a:lstStyle/>
          <a:p>
            <a:pPr algn="ctr"/>
            <a:r>
              <a:rPr lang="en-IN" b="0" i="0" dirty="0">
                <a:solidFill>
                  <a:srgbClr val="610B4B"/>
                </a:solidFill>
                <a:effectLst/>
                <a:latin typeface="erdana"/>
              </a:rPr>
              <a:t>Logistic Function (Sigmoid Function):</a:t>
            </a:r>
            <a:endParaRPr lang="en-IN" dirty="0"/>
          </a:p>
        </p:txBody>
      </p:sp>
      <p:sp>
        <p:nvSpPr>
          <p:cNvPr id="3" name="Content Placeholder 2">
            <a:extLst>
              <a:ext uri="{FF2B5EF4-FFF2-40B4-BE49-F238E27FC236}">
                <a16:creationId xmlns:a16="http://schemas.microsoft.com/office/drawing/2014/main" id="{9668F7C9-2BD4-467F-A9DB-B10ABB928B5B}"/>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The sigmoid function is a mathematical function used to map the predicted values to probabilities.</a:t>
            </a:r>
          </a:p>
          <a:p>
            <a:pPr algn="just">
              <a:buFont typeface="Arial" panose="020B0604020202020204" pitchFamily="34" charset="0"/>
              <a:buChar char="•"/>
            </a:pPr>
            <a:r>
              <a:rPr lang="en-US" b="0" i="0" dirty="0">
                <a:solidFill>
                  <a:srgbClr val="000000"/>
                </a:solidFill>
                <a:effectLst/>
                <a:latin typeface="inter-regular"/>
              </a:rPr>
              <a:t>It maps any real value into another value within a range of 0 and 1.</a:t>
            </a:r>
          </a:p>
          <a:p>
            <a:pPr algn="just">
              <a:buFont typeface="Arial" panose="020B0604020202020204" pitchFamily="34" charset="0"/>
              <a:buChar char="•"/>
            </a:pPr>
            <a:r>
              <a:rPr lang="en-US" b="0" i="0" dirty="0">
                <a:solidFill>
                  <a:srgbClr val="000000"/>
                </a:solidFill>
                <a:effectLst/>
                <a:latin typeface="inter-regular"/>
              </a:rPr>
              <a:t>The value of the logistic regression must be between 0 and 1, which cannot go beyond this limit, so it forms a curve like the "S" form. The S-form curve is called the Sigmoid function or the logistic function.</a:t>
            </a:r>
          </a:p>
          <a:p>
            <a:pPr algn="just">
              <a:buFont typeface="Arial" panose="020B0604020202020204" pitchFamily="34" charset="0"/>
              <a:buChar char="•"/>
            </a:pPr>
            <a:r>
              <a:rPr lang="en-US" b="0" i="0" dirty="0">
                <a:solidFill>
                  <a:srgbClr val="000000"/>
                </a:solidFill>
                <a:effectLst/>
                <a:latin typeface="inter-regular"/>
              </a:rPr>
              <a:t>In logistic regression, we use the concept of the threshold value, which defines the probability of either 0 or 1. Such as values above the threshold value tends to 1, and a value below the threshold values tends to 0.</a:t>
            </a:r>
          </a:p>
          <a:p>
            <a:pPr algn="just"/>
            <a:endParaRPr lang="en-IN" dirty="0"/>
          </a:p>
        </p:txBody>
      </p:sp>
    </p:spTree>
    <p:extLst>
      <p:ext uri="{BB962C8B-B14F-4D97-AF65-F5344CB8AC3E}">
        <p14:creationId xmlns:p14="http://schemas.microsoft.com/office/powerpoint/2010/main" val="1226263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CE6B-1B78-4454-AA71-AA78D5B76C31}"/>
              </a:ext>
            </a:extLst>
          </p:cNvPr>
          <p:cNvSpPr>
            <a:spLocks noGrp="1"/>
          </p:cNvSpPr>
          <p:nvPr>
            <p:ph type="title"/>
          </p:nvPr>
        </p:nvSpPr>
        <p:spPr/>
        <p:txBody>
          <a:bodyPr/>
          <a:lstStyle/>
          <a:p>
            <a:pPr algn="ctr"/>
            <a:r>
              <a:rPr lang="en-US" b="0" i="0" dirty="0">
                <a:solidFill>
                  <a:srgbClr val="610B4B"/>
                </a:solidFill>
                <a:effectLst/>
                <a:latin typeface="erdana"/>
              </a:rPr>
              <a:t>Assumptions for Logistic Regression:</a:t>
            </a:r>
            <a:endParaRPr lang="en-IN" dirty="0"/>
          </a:p>
        </p:txBody>
      </p:sp>
      <p:sp>
        <p:nvSpPr>
          <p:cNvPr id="3" name="Content Placeholder 2">
            <a:extLst>
              <a:ext uri="{FF2B5EF4-FFF2-40B4-BE49-F238E27FC236}">
                <a16:creationId xmlns:a16="http://schemas.microsoft.com/office/drawing/2014/main" id="{FB6EF624-834A-4246-97B6-4E94D088284D}"/>
              </a:ext>
            </a:extLst>
          </p:cNvPr>
          <p:cNvSpPr>
            <a:spLocks noGrp="1"/>
          </p:cNvSpPr>
          <p:nvPr>
            <p:ph idx="1"/>
          </p:nvPr>
        </p:nvSpPr>
        <p:spPr>
          <a:xfrm>
            <a:off x="838200" y="1589955"/>
            <a:ext cx="10515600" cy="4351338"/>
          </a:xfrm>
        </p:spPr>
        <p:txBody>
          <a:bodyPr/>
          <a:lstStyle/>
          <a:p>
            <a:pPr algn="just">
              <a:buFont typeface="Arial" panose="020B0604020202020204" pitchFamily="34" charset="0"/>
              <a:buChar char="•"/>
            </a:pPr>
            <a:r>
              <a:rPr lang="en-US" b="0" i="0" dirty="0">
                <a:solidFill>
                  <a:srgbClr val="000000"/>
                </a:solidFill>
                <a:effectLst/>
                <a:latin typeface="inter-regular"/>
              </a:rPr>
              <a:t>The dependent variable must be categorical in nature.</a:t>
            </a:r>
          </a:p>
          <a:p>
            <a:pPr algn="just">
              <a:buFont typeface="Arial" panose="020B0604020202020204" pitchFamily="34" charset="0"/>
              <a:buChar char="•"/>
            </a:pPr>
            <a:r>
              <a:rPr lang="en-US" b="0" i="0" dirty="0">
                <a:solidFill>
                  <a:srgbClr val="000000"/>
                </a:solidFill>
                <a:effectLst/>
                <a:latin typeface="inter-regular"/>
              </a:rPr>
              <a:t>The independent variable should not have multi-collinearity.</a:t>
            </a:r>
          </a:p>
          <a:p>
            <a:endParaRPr lang="en-IN" dirty="0"/>
          </a:p>
        </p:txBody>
      </p:sp>
      <p:sp>
        <p:nvSpPr>
          <p:cNvPr id="5" name="TextBox 4">
            <a:extLst>
              <a:ext uri="{FF2B5EF4-FFF2-40B4-BE49-F238E27FC236}">
                <a16:creationId xmlns:a16="http://schemas.microsoft.com/office/drawing/2014/main" id="{263D2322-B357-40BA-9D79-9737825BE6A7}"/>
              </a:ext>
            </a:extLst>
          </p:cNvPr>
          <p:cNvSpPr txBox="1"/>
          <p:nvPr/>
        </p:nvSpPr>
        <p:spPr>
          <a:xfrm>
            <a:off x="1099793" y="3156070"/>
            <a:ext cx="9992413" cy="2554545"/>
          </a:xfrm>
          <a:prstGeom prst="rect">
            <a:avLst/>
          </a:prstGeom>
          <a:noFill/>
        </p:spPr>
        <p:txBody>
          <a:bodyPr wrap="square">
            <a:spAutoFit/>
          </a:bodyPr>
          <a:lstStyle/>
          <a:p>
            <a:pPr algn="just" fontAlgn="base"/>
            <a:r>
              <a:rPr lang="en-US" sz="2000" b="1" i="0" dirty="0">
                <a:solidFill>
                  <a:srgbClr val="FF0000"/>
                </a:solidFill>
                <a:effectLst/>
                <a:latin typeface="Nunito" pitchFamily="2" charset="0"/>
              </a:rPr>
              <a:t>Types of Logistic Regression</a:t>
            </a:r>
          </a:p>
          <a:p>
            <a:pPr algn="just" rtl="0" fontAlgn="base"/>
            <a:r>
              <a:rPr lang="en-US" sz="2000" b="0" i="0" dirty="0">
                <a:effectLst/>
                <a:latin typeface="Nunito" pitchFamily="2" charset="0"/>
              </a:rPr>
              <a:t>On the basis of the categories, Logistic Regression can be classified into three types:</a:t>
            </a:r>
          </a:p>
          <a:p>
            <a:pPr algn="just" fontAlgn="base">
              <a:buFont typeface="+mj-lt"/>
              <a:buAutoNum type="arabicPeriod"/>
            </a:pPr>
            <a:r>
              <a:rPr lang="en-US" sz="2000" b="1" i="0" dirty="0">
                <a:effectLst/>
                <a:latin typeface="Nunito" pitchFamily="2" charset="0"/>
              </a:rPr>
              <a:t>Binomial:</a:t>
            </a:r>
            <a:r>
              <a:rPr lang="en-US" sz="2000" b="0" i="0" dirty="0">
                <a:effectLst/>
                <a:latin typeface="Nunito" pitchFamily="2" charset="0"/>
              </a:rPr>
              <a:t> In binomial Logistic regression, there can be only two possible types of the dependent variables, such as 0 or 1, Pass or Fail, etc.</a:t>
            </a:r>
          </a:p>
          <a:p>
            <a:pPr algn="just" fontAlgn="base">
              <a:buFont typeface="+mj-lt"/>
              <a:buAutoNum type="arabicPeriod" startAt="2"/>
            </a:pPr>
            <a:r>
              <a:rPr lang="en-US" sz="2000" b="1" i="0" dirty="0">
                <a:effectLst/>
                <a:latin typeface="Nunito" pitchFamily="2" charset="0"/>
              </a:rPr>
              <a:t>Multinomial:</a:t>
            </a:r>
            <a:r>
              <a:rPr lang="en-US" sz="2000" b="0" i="0" dirty="0">
                <a:effectLst/>
                <a:latin typeface="Nunito" pitchFamily="2" charset="0"/>
              </a:rPr>
              <a:t> In multinomial Logistic regression, there can be 3 or more possible unordered types of the dependent variable, such as “cat”, “dogs”, or “sheep”</a:t>
            </a:r>
          </a:p>
          <a:p>
            <a:pPr algn="just" fontAlgn="base">
              <a:buFont typeface="+mj-lt"/>
              <a:buAutoNum type="arabicPeriod" startAt="3"/>
            </a:pPr>
            <a:r>
              <a:rPr lang="en-US" sz="2000" b="1" i="0" dirty="0">
                <a:effectLst/>
                <a:latin typeface="Nunito" pitchFamily="2" charset="0"/>
              </a:rPr>
              <a:t>Ordinal: </a:t>
            </a:r>
            <a:r>
              <a:rPr lang="en-US" sz="2000" b="0" i="0" dirty="0">
                <a:effectLst/>
                <a:latin typeface="Nunito" pitchFamily="2" charset="0"/>
              </a:rPr>
              <a:t>In ordinal Logistic regression, there can be 3 or more possible ordered types of dependent variables, such as “low”, “Medium”, or “High”.</a:t>
            </a:r>
          </a:p>
        </p:txBody>
      </p:sp>
    </p:spTree>
    <p:extLst>
      <p:ext uri="{BB962C8B-B14F-4D97-AF65-F5344CB8AC3E}">
        <p14:creationId xmlns:p14="http://schemas.microsoft.com/office/powerpoint/2010/main" val="528759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BA9CE-4953-42DC-A9E1-C7D6473F780D}"/>
              </a:ext>
            </a:extLst>
          </p:cNvPr>
          <p:cNvSpPr>
            <a:spLocks noGrp="1"/>
          </p:cNvSpPr>
          <p:nvPr>
            <p:ph type="title"/>
          </p:nvPr>
        </p:nvSpPr>
        <p:spPr>
          <a:xfrm>
            <a:off x="838200" y="365126"/>
            <a:ext cx="10515600" cy="813226"/>
          </a:xfrm>
        </p:spPr>
        <p:txBody>
          <a:bodyPr>
            <a:noAutofit/>
          </a:bodyPr>
          <a:lstStyle/>
          <a:p>
            <a:pPr algn="ctr"/>
            <a:r>
              <a:rPr lang="en-IN" sz="2800" b="0" i="0" u="none" strike="noStrike" baseline="0" dirty="0" err="1">
                <a:solidFill>
                  <a:srgbClr val="FF0000"/>
                </a:solidFill>
                <a:latin typeface="Verdana" panose="020B0604030504040204" pitchFamily="34" charset="0"/>
              </a:rPr>
              <a:t>Modeling</a:t>
            </a:r>
            <a:r>
              <a:rPr lang="en-IN" sz="2800" b="0" i="0" u="none" strike="noStrike" baseline="0" dirty="0">
                <a:solidFill>
                  <a:srgbClr val="FF0000"/>
                </a:solidFill>
                <a:latin typeface="Verdana" panose="020B0604030504040204" pitchFamily="34" charset="0"/>
              </a:rPr>
              <a:t> Class Probabilities via Logistic Regression:</a:t>
            </a:r>
            <a:endParaRPr lang="en-IN" sz="2800" dirty="0">
              <a:solidFill>
                <a:srgbClr val="FF0000"/>
              </a:solidFill>
            </a:endParaRPr>
          </a:p>
        </p:txBody>
      </p:sp>
      <p:sp>
        <p:nvSpPr>
          <p:cNvPr id="3" name="Content Placeholder 2">
            <a:extLst>
              <a:ext uri="{FF2B5EF4-FFF2-40B4-BE49-F238E27FC236}">
                <a16:creationId xmlns:a16="http://schemas.microsoft.com/office/drawing/2014/main" id="{8DCA7B51-2900-481E-90D8-54A1F189C549}"/>
              </a:ext>
            </a:extLst>
          </p:cNvPr>
          <p:cNvSpPr>
            <a:spLocks noGrp="1"/>
          </p:cNvSpPr>
          <p:nvPr>
            <p:ph idx="1"/>
          </p:nvPr>
        </p:nvSpPr>
        <p:spPr>
          <a:xfrm>
            <a:off x="838200" y="1253331"/>
            <a:ext cx="10515600" cy="4351338"/>
          </a:xfrm>
        </p:spPr>
        <p:txBody>
          <a:bodyPr/>
          <a:lstStyle/>
          <a:p>
            <a:pPr algn="just"/>
            <a:r>
              <a:rPr lang="en-US" dirty="0"/>
              <a:t>Logistic Regression is a statistical method used for modeling the probability of a binary outcome. It's widely employed in various fields, including machine learning and statistics. </a:t>
            </a:r>
          </a:p>
          <a:p>
            <a:pPr algn="just"/>
            <a:r>
              <a:rPr lang="en-US" dirty="0"/>
              <a:t>The key idea is to transform a linear combination of input features into a value between 0 and 1 using the logistic function (sigmoid function). </a:t>
            </a:r>
          </a:p>
          <a:p>
            <a:pPr algn="just"/>
            <a:r>
              <a:rPr lang="en-US" dirty="0"/>
              <a:t>This transformed value can be interpreted as the probability of belonging to a particular class.</a:t>
            </a:r>
            <a:endParaRPr lang="en-IN" dirty="0"/>
          </a:p>
        </p:txBody>
      </p:sp>
    </p:spTree>
    <p:extLst>
      <p:ext uri="{BB962C8B-B14F-4D97-AF65-F5344CB8AC3E}">
        <p14:creationId xmlns:p14="http://schemas.microsoft.com/office/powerpoint/2010/main" val="3507204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D478EB-228C-4B5D-903E-8E7D920BFC81}"/>
              </a:ext>
            </a:extLst>
          </p:cNvPr>
          <p:cNvSpPr txBox="1"/>
          <p:nvPr/>
        </p:nvSpPr>
        <p:spPr>
          <a:xfrm>
            <a:off x="1583703" y="461913"/>
            <a:ext cx="9653048" cy="830997"/>
          </a:xfrm>
          <a:prstGeom prst="rect">
            <a:avLst/>
          </a:prstGeom>
          <a:noFill/>
        </p:spPr>
        <p:txBody>
          <a:bodyPr wrap="square">
            <a:spAutoFit/>
          </a:bodyPr>
          <a:lstStyle/>
          <a:p>
            <a:r>
              <a:rPr lang="en-IN" sz="2400" dirty="0"/>
              <a:t>The expression for </a:t>
            </a:r>
            <a:r>
              <a:rPr lang="en-IN" sz="2400" dirty="0" err="1"/>
              <a:t>modeling</a:t>
            </a:r>
            <a:r>
              <a:rPr lang="en-IN" sz="2400" dirty="0"/>
              <a:t> class probabilities via Logistic Regression can be defined as follows:</a:t>
            </a:r>
          </a:p>
        </p:txBody>
      </p:sp>
      <p:pic>
        <p:nvPicPr>
          <p:cNvPr id="7" name="Picture 6">
            <a:extLst>
              <a:ext uri="{FF2B5EF4-FFF2-40B4-BE49-F238E27FC236}">
                <a16:creationId xmlns:a16="http://schemas.microsoft.com/office/drawing/2014/main" id="{1F6ED96A-1934-41E6-AD12-1EE6B9911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817" y="1285983"/>
            <a:ext cx="8945223" cy="4401164"/>
          </a:xfrm>
          <a:prstGeom prst="rect">
            <a:avLst/>
          </a:prstGeom>
        </p:spPr>
      </p:pic>
      <p:sp>
        <p:nvSpPr>
          <p:cNvPr id="9" name="TextBox 8">
            <a:extLst>
              <a:ext uri="{FF2B5EF4-FFF2-40B4-BE49-F238E27FC236}">
                <a16:creationId xmlns:a16="http://schemas.microsoft.com/office/drawing/2014/main" id="{F1F03588-3408-42A8-BE85-1F5BF840A99C}"/>
              </a:ext>
            </a:extLst>
          </p:cNvPr>
          <p:cNvSpPr txBox="1"/>
          <p:nvPr/>
        </p:nvSpPr>
        <p:spPr>
          <a:xfrm>
            <a:off x="1583703" y="5846207"/>
            <a:ext cx="9153426" cy="923330"/>
          </a:xfrm>
          <a:prstGeom prst="rect">
            <a:avLst/>
          </a:prstGeom>
          <a:noFill/>
        </p:spPr>
        <p:txBody>
          <a:bodyPr wrap="square">
            <a:spAutoFit/>
          </a:bodyPr>
          <a:lstStyle/>
          <a:p>
            <a:pPr algn="just"/>
            <a:r>
              <a:rPr lang="en-IN" dirty="0"/>
              <a:t>The logistic function (sigmoid function) transforms the linear combination of input features and coefficients into a probability value between 0 and 1, making it suitable for binary classification problems.</a:t>
            </a:r>
          </a:p>
        </p:txBody>
      </p:sp>
    </p:spTree>
    <p:extLst>
      <p:ext uri="{BB962C8B-B14F-4D97-AF65-F5344CB8AC3E}">
        <p14:creationId xmlns:p14="http://schemas.microsoft.com/office/powerpoint/2010/main" val="1540258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CB15B-2637-4691-B179-417E5F54FCA8}"/>
              </a:ext>
            </a:extLst>
          </p:cNvPr>
          <p:cNvSpPr>
            <a:spLocks noGrp="1"/>
          </p:cNvSpPr>
          <p:nvPr>
            <p:ph type="title"/>
          </p:nvPr>
        </p:nvSpPr>
        <p:spPr>
          <a:xfrm>
            <a:off x="838200" y="365126"/>
            <a:ext cx="10515600" cy="954628"/>
          </a:xfrm>
        </p:spPr>
        <p:txBody>
          <a:bodyPr/>
          <a:lstStyle/>
          <a:p>
            <a:pPr algn="ctr"/>
            <a:r>
              <a:rPr lang="en-IN" dirty="0">
                <a:solidFill>
                  <a:srgbClr val="FF0000"/>
                </a:solidFill>
              </a:rPr>
              <a:t>Example:</a:t>
            </a:r>
          </a:p>
        </p:txBody>
      </p:sp>
      <p:pic>
        <p:nvPicPr>
          <p:cNvPr id="6" name="Content Placeholder 5">
            <a:extLst>
              <a:ext uri="{FF2B5EF4-FFF2-40B4-BE49-F238E27FC236}">
                <a16:creationId xmlns:a16="http://schemas.microsoft.com/office/drawing/2014/main" id="{C4EA0111-8961-4CF2-B887-F73FD7F544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4231" y="1411288"/>
            <a:ext cx="9623538" cy="4351337"/>
          </a:xfrm>
        </p:spPr>
      </p:pic>
    </p:spTree>
    <p:extLst>
      <p:ext uri="{BB962C8B-B14F-4D97-AF65-F5344CB8AC3E}">
        <p14:creationId xmlns:p14="http://schemas.microsoft.com/office/powerpoint/2010/main" val="519024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CD48E-DBFA-4325-9727-024252FC3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4795"/>
            <a:ext cx="12192000" cy="5348409"/>
          </a:xfrm>
          <a:prstGeom prst="rect">
            <a:avLst/>
          </a:prstGeom>
        </p:spPr>
      </p:pic>
    </p:spTree>
    <p:extLst>
      <p:ext uri="{BB962C8B-B14F-4D97-AF65-F5344CB8AC3E}">
        <p14:creationId xmlns:p14="http://schemas.microsoft.com/office/powerpoint/2010/main" val="2278674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DEF5F-6777-400A-8510-A7A907B90DFC}"/>
              </a:ext>
            </a:extLst>
          </p:cNvPr>
          <p:cNvPicPr>
            <a:picLocks noChangeAspect="1"/>
          </p:cNvPicPr>
          <p:nvPr/>
        </p:nvPicPr>
        <p:blipFill>
          <a:blip r:embed="rId2"/>
          <a:stretch>
            <a:fillRect/>
          </a:stretch>
        </p:blipFill>
        <p:spPr>
          <a:xfrm>
            <a:off x="0" y="677650"/>
            <a:ext cx="12192000" cy="5502699"/>
          </a:xfrm>
          <a:prstGeom prst="rect">
            <a:avLst/>
          </a:prstGeom>
        </p:spPr>
      </p:pic>
    </p:spTree>
    <p:extLst>
      <p:ext uri="{BB962C8B-B14F-4D97-AF65-F5344CB8AC3E}">
        <p14:creationId xmlns:p14="http://schemas.microsoft.com/office/powerpoint/2010/main" val="31067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9EA88-70BA-455A-9377-7C79D02C2DEC}"/>
              </a:ext>
            </a:extLst>
          </p:cNvPr>
          <p:cNvSpPr>
            <a:spLocks noGrp="1"/>
          </p:cNvSpPr>
          <p:nvPr>
            <p:ph type="title"/>
          </p:nvPr>
        </p:nvSpPr>
        <p:spPr>
          <a:xfrm>
            <a:off x="329939" y="365125"/>
            <a:ext cx="11406432" cy="1133737"/>
          </a:xfrm>
        </p:spPr>
        <p:txBody>
          <a:bodyPr>
            <a:normAutofit fontScale="90000"/>
          </a:bodyPr>
          <a:lstStyle/>
          <a:p>
            <a:br>
              <a:rPr lang="en-US" b="1" i="0" dirty="0">
                <a:solidFill>
                  <a:srgbClr val="FF0000"/>
                </a:solidFill>
                <a:effectLst/>
                <a:latin typeface="-apple-system"/>
              </a:rPr>
            </a:br>
            <a:endParaRPr lang="en-IN" dirty="0">
              <a:solidFill>
                <a:srgbClr val="FF0000"/>
              </a:solidFill>
            </a:endParaRPr>
          </a:p>
        </p:txBody>
      </p:sp>
      <p:sp>
        <p:nvSpPr>
          <p:cNvPr id="3" name="Content Placeholder 2">
            <a:extLst>
              <a:ext uri="{FF2B5EF4-FFF2-40B4-BE49-F238E27FC236}">
                <a16:creationId xmlns:a16="http://schemas.microsoft.com/office/drawing/2014/main" id="{5E76B3E1-03DD-4436-94BD-CF94733EF7ED}"/>
              </a:ext>
            </a:extLst>
          </p:cNvPr>
          <p:cNvSpPr>
            <a:spLocks noGrp="1"/>
          </p:cNvSpPr>
          <p:nvPr>
            <p:ph idx="1"/>
          </p:nvPr>
        </p:nvSpPr>
        <p:spPr>
          <a:xfrm>
            <a:off x="455629" y="763138"/>
            <a:ext cx="11280742" cy="4351338"/>
          </a:xfrm>
        </p:spPr>
        <p:txBody>
          <a:bodyPr>
            <a:normAutofit lnSpcReduction="10000"/>
          </a:bodyPr>
          <a:lstStyle/>
          <a:p>
            <a:pPr marL="0" indent="0" algn="ctr" fontAlgn="auto">
              <a:buNone/>
            </a:pPr>
            <a:r>
              <a:rPr lang="en-US" b="1" dirty="0">
                <a:solidFill>
                  <a:srgbClr val="FF0000"/>
                </a:solidFill>
                <a:latin typeface="-apple-system"/>
              </a:rPr>
              <a:t>1. </a:t>
            </a:r>
            <a:r>
              <a:rPr lang="en-US" b="1" i="0" dirty="0">
                <a:solidFill>
                  <a:srgbClr val="FF0000"/>
                </a:solidFill>
                <a:effectLst/>
                <a:latin typeface="-apple-system"/>
              </a:rPr>
              <a:t>Data characteristics</a:t>
            </a:r>
          </a:p>
          <a:p>
            <a:pPr algn="just" fontAlgn="auto"/>
            <a:r>
              <a:rPr lang="en-US" b="0" i="0" dirty="0">
                <a:effectLst/>
                <a:latin typeface="-apple-system"/>
              </a:rPr>
              <a:t>The first thing to look at is the characteristics of your data, such as the number of features, the distribution of classes, the type and scale of the variables, and the presence of noise or outliers. </a:t>
            </a:r>
          </a:p>
          <a:p>
            <a:pPr algn="just" fontAlgn="auto"/>
            <a:r>
              <a:rPr lang="en-US" b="0" i="0" dirty="0">
                <a:effectLst/>
                <a:latin typeface="-apple-system"/>
              </a:rPr>
              <a:t>Different algorithms have different assumptions and requirements about the data, so you need to check if your data meets them or if you need to transform or preprocess it further.</a:t>
            </a:r>
          </a:p>
          <a:p>
            <a:pPr algn="just" fontAlgn="auto"/>
            <a:r>
              <a:rPr lang="en-US" b="0" i="0" dirty="0">
                <a:effectLst/>
                <a:latin typeface="-apple-system"/>
              </a:rPr>
              <a:t> For example, some algorithms, such as logistic regression or support vector machines, work better with numeric and standardized data, while others, such as decision trees or random forests, can handle categorical and ordinal data.</a:t>
            </a:r>
          </a:p>
          <a:p>
            <a:pPr algn="just"/>
            <a:endParaRPr lang="en-IN" dirty="0"/>
          </a:p>
        </p:txBody>
      </p:sp>
    </p:spTree>
    <p:extLst>
      <p:ext uri="{BB962C8B-B14F-4D97-AF65-F5344CB8AC3E}">
        <p14:creationId xmlns:p14="http://schemas.microsoft.com/office/powerpoint/2010/main" val="239447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8298E7-8293-491C-9CBC-1A61AE033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582"/>
            <a:ext cx="12192000" cy="5544836"/>
          </a:xfrm>
          <a:prstGeom prst="rect">
            <a:avLst/>
          </a:prstGeom>
        </p:spPr>
      </p:pic>
    </p:spTree>
    <p:extLst>
      <p:ext uri="{BB962C8B-B14F-4D97-AF65-F5344CB8AC3E}">
        <p14:creationId xmlns:p14="http://schemas.microsoft.com/office/powerpoint/2010/main" val="755027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4253C-BEDF-4132-9BA3-AA9B48538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1954"/>
            <a:ext cx="12192000" cy="5474091"/>
          </a:xfrm>
          <a:prstGeom prst="rect">
            <a:avLst/>
          </a:prstGeom>
        </p:spPr>
      </p:pic>
    </p:spTree>
    <p:extLst>
      <p:ext uri="{BB962C8B-B14F-4D97-AF65-F5344CB8AC3E}">
        <p14:creationId xmlns:p14="http://schemas.microsoft.com/office/powerpoint/2010/main" val="1851363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78C31-8954-458F-BABE-3654C0CFC09E}"/>
              </a:ext>
            </a:extLst>
          </p:cNvPr>
          <p:cNvSpPr>
            <a:spLocks noGrp="1"/>
          </p:cNvSpPr>
          <p:nvPr>
            <p:ph type="title"/>
          </p:nvPr>
        </p:nvSpPr>
        <p:spPr>
          <a:xfrm>
            <a:off x="838200" y="365125"/>
            <a:ext cx="10515600" cy="690677"/>
          </a:xfrm>
        </p:spPr>
        <p:txBody>
          <a:bodyPr>
            <a:normAutofit/>
          </a:bodyPr>
          <a:lstStyle/>
          <a:p>
            <a:pPr algn="ctr"/>
            <a:r>
              <a:rPr lang="en-IN" sz="3200" b="0" i="0" u="none" strike="noStrike" baseline="0" dirty="0">
                <a:solidFill>
                  <a:srgbClr val="FF0000"/>
                </a:solidFill>
                <a:latin typeface="Verdana" panose="020B0604030504040204" pitchFamily="34" charset="0"/>
              </a:rPr>
              <a:t>Decision Tree Learning</a:t>
            </a:r>
            <a:endParaRPr lang="en-IN" sz="3200" dirty="0">
              <a:solidFill>
                <a:srgbClr val="FF0000"/>
              </a:solidFill>
            </a:endParaRPr>
          </a:p>
        </p:txBody>
      </p:sp>
      <p:sp>
        <p:nvSpPr>
          <p:cNvPr id="3" name="Content Placeholder 2">
            <a:extLst>
              <a:ext uri="{FF2B5EF4-FFF2-40B4-BE49-F238E27FC236}">
                <a16:creationId xmlns:a16="http://schemas.microsoft.com/office/drawing/2014/main" id="{B92C56DB-7725-4F68-99CC-C6F3852952EB}"/>
              </a:ext>
            </a:extLst>
          </p:cNvPr>
          <p:cNvSpPr>
            <a:spLocks noGrp="1"/>
          </p:cNvSpPr>
          <p:nvPr>
            <p:ph idx="1"/>
          </p:nvPr>
        </p:nvSpPr>
        <p:spPr>
          <a:xfrm>
            <a:off x="838200" y="1055802"/>
            <a:ext cx="10515600" cy="4351338"/>
          </a:xfrm>
        </p:spPr>
        <p:txBody>
          <a:bodyPr/>
          <a:lstStyle/>
          <a:p>
            <a:pPr algn="just">
              <a:buFont typeface="Arial" panose="020B0604020202020204" pitchFamily="34" charset="0"/>
              <a:buChar char="•"/>
            </a:pPr>
            <a:r>
              <a:rPr lang="en-US" b="0" i="0" dirty="0">
                <a:solidFill>
                  <a:srgbClr val="000000"/>
                </a:solidFill>
                <a:effectLst/>
                <a:latin typeface="inter-regular"/>
              </a:rPr>
              <a:t>Decision Tree is a </a:t>
            </a:r>
            <a:r>
              <a:rPr lang="en-US" b="1" i="0" dirty="0">
                <a:solidFill>
                  <a:srgbClr val="000000"/>
                </a:solidFill>
                <a:effectLst/>
                <a:latin typeface="inter-bold"/>
              </a:rPr>
              <a:t>Supervised learning technique </a:t>
            </a:r>
            <a:r>
              <a:rPr lang="en-US" b="0" i="0" dirty="0">
                <a:solidFill>
                  <a:srgbClr val="000000"/>
                </a:solidFill>
                <a:effectLst/>
                <a:latin typeface="inter-regular"/>
              </a:rPr>
              <a:t>that can be used for both classification and Regression problems, but mostly it is preferred for solving Classification problems. </a:t>
            </a:r>
          </a:p>
          <a:p>
            <a:pPr algn="just">
              <a:buFont typeface="Arial" panose="020B0604020202020204" pitchFamily="34" charset="0"/>
              <a:buChar char="•"/>
            </a:pPr>
            <a:r>
              <a:rPr lang="en-US" b="0" i="0" dirty="0">
                <a:solidFill>
                  <a:srgbClr val="000000"/>
                </a:solidFill>
                <a:effectLst/>
                <a:latin typeface="inter-regular"/>
              </a:rPr>
              <a:t>It is a tree-structured classifier, where</a:t>
            </a:r>
            <a:r>
              <a:rPr lang="en-US" b="1" i="0" dirty="0">
                <a:solidFill>
                  <a:srgbClr val="000000"/>
                </a:solidFill>
                <a:effectLst/>
                <a:latin typeface="inter-bold"/>
              </a:rPr>
              <a:t> internal nodes represent the features of a dataset, branches represent the decision rules</a:t>
            </a:r>
            <a:r>
              <a:rPr lang="en-US" b="0" i="0" dirty="0">
                <a:solidFill>
                  <a:srgbClr val="000000"/>
                </a:solidFill>
                <a:effectLst/>
                <a:latin typeface="inter-regular"/>
              </a:rPr>
              <a:t> and </a:t>
            </a:r>
            <a:r>
              <a:rPr lang="en-US" b="1" i="0" dirty="0">
                <a:solidFill>
                  <a:srgbClr val="000000"/>
                </a:solidFill>
                <a:effectLst/>
                <a:latin typeface="inter-bold"/>
              </a:rPr>
              <a:t>each leaf node represents the outcome.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In a Decision tree, there are two nodes, which are the </a:t>
            </a:r>
            <a:r>
              <a:rPr lang="en-US" b="1" i="0" dirty="0">
                <a:solidFill>
                  <a:srgbClr val="000000"/>
                </a:solidFill>
                <a:effectLst/>
                <a:latin typeface="inter-bold"/>
              </a:rPr>
              <a:t>Decision Node</a:t>
            </a:r>
            <a:r>
              <a:rPr lang="en-US" b="0" i="0" dirty="0">
                <a:solidFill>
                  <a:srgbClr val="000000"/>
                </a:solidFill>
                <a:effectLst/>
                <a:latin typeface="inter-regular"/>
              </a:rPr>
              <a:t> and</a:t>
            </a:r>
            <a:r>
              <a:rPr lang="en-US" b="1" i="0" dirty="0">
                <a:solidFill>
                  <a:srgbClr val="000000"/>
                </a:solidFill>
                <a:effectLst/>
                <a:latin typeface="inter-bold"/>
              </a:rPr>
              <a:t> Leaf Node.</a:t>
            </a:r>
            <a:r>
              <a:rPr lang="en-US" b="0" i="0" dirty="0">
                <a:solidFill>
                  <a:srgbClr val="000000"/>
                </a:solidFill>
                <a:effectLst/>
                <a:latin typeface="inter-regular"/>
              </a:rPr>
              <a:t> Decision nodes are used to make any decision and have multiple branches, whereas Leaf nodes are the output of those decisions and do not contain any further branches.</a:t>
            </a:r>
          </a:p>
        </p:txBody>
      </p:sp>
    </p:spTree>
    <p:extLst>
      <p:ext uri="{BB962C8B-B14F-4D97-AF65-F5344CB8AC3E}">
        <p14:creationId xmlns:p14="http://schemas.microsoft.com/office/powerpoint/2010/main" val="1772265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ision Tree Classification Algorithm">
            <a:extLst>
              <a:ext uri="{FF2B5EF4-FFF2-40B4-BE49-F238E27FC236}">
                <a16:creationId xmlns:a16="http://schemas.microsoft.com/office/drawing/2014/main" id="{9E3E8625-48F8-4912-BE65-64170622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5240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258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43CB-52F0-4EAA-8A4E-65C54E9E6CB9}"/>
              </a:ext>
            </a:extLst>
          </p:cNvPr>
          <p:cNvSpPr>
            <a:spLocks noGrp="1"/>
          </p:cNvSpPr>
          <p:nvPr>
            <p:ph type="title"/>
          </p:nvPr>
        </p:nvSpPr>
        <p:spPr/>
        <p:txBody>
          <a:bodyPr/>
          <a:lstStyle/>
          <a:p>
            <a:pPr algn="ctr"/>
            <a:r>
              <a:rPr lang="en-US" b="0" i="0" dirty="0">
                <a:solidFill>
                  <a:srgbClr val="610B4B"/>
                </a:solidFill>
                <a:effectLst/>
                <a:latin typeface="erdana"/>
              </a:rPr>
              <a:t>Why use Decision Trees?</a:t>
            </a:r>
            <a:endParaRPr lang="en-IN" dirty="0"/>
          </a:p>
        </p:txBody>
      </p:sp>
      <p:sp>
        <p:nvSpPr>
          <p:cNvPr id="3" name="Content Placeholder 2">
            <a:extLst>
              <a:ext uri="{FF2B5EF4-FFF2-40B4-BE49-F238E27FC236}">
                <a16:creationId xmlns:a16="http://schemas.microsoft.com/office/drawing/2014/main" id="{52FB9959-6B64-46BE-9DB7-7E8F150EC31E}"/>
              </a:ext>
            </a:extLst>
          </p:cNvPr>
          <p:cNvSpPr>
            <a:spLocks noGrp="1"/>
          </p:cNvSpPr>
          <p:nvPr>
            <p:ph idx="1"/>
          </p:nvPr>
        </p:nvSpPr>
        <p:spPr/>
        <p:txBody>
          <a:bodyPr/>
          <a:lstStyle/>
          <a:p>
            <a:pPr algn="just"/>
            <a:r>
              <a:rPr lang="en-US" b="0" i="0" dirty="0">
                <a:solidFill>
                  <a:srgbClr val="333333"/>
                </a:solidFill>
                <a:effectLst/>
                <a:latin typeface="inter-regular"/>
              </a:rPr>
              <a:t>There are various algorithms in Machine learning, so choosing the best algorithm for the given dataset and problem is the main point to remember while creating a machine learning model. Below are the two reasons for using the Decision tree:</a:t>
            </a:r>
          </a:p>
          <a:p>
            <a:pPr algn="just">
              <a:buFont typeface="Arial" panose="020B0604020202020204" pitchFamily="34" charset="0"/>
              <a:buChar char="•"/>
            </a:pPr>
            <a:r>
              <a:rPr lang="en-US" b="0" i="0" dirty="0">
                <a:solidFill>
                  <a:srgbClr val="000000"/>
                </a:solidFill>
                <a:effectLst/>
                <a:latin typeface="inter-regular"/>
              </a:rPr>
              <a:t>Decision Trees usually mimic human thinking ability while making a decision, so it is easy to understand.</a:t>
            </a:r>
          </a:p>
          <a:p>
            <a:pPr algn="just">
              <a:buFont typeface="Arial" panose="020B0604020202020204" pitchFamily="34" charset="0"/>
              <a:buChar char="•"/>
            </a:pPr>
            <a:r>
              <a:rPr lang="en-US" b="0" i="0" dirty="0">
                <a:solidFill>
                  <a:srgbClr val="000000"/>
                </a:solidFill>
                <a:effectLst/>
                <a:latin typeface="inter-regular"/>
              </a:rPr>
              <a:t>The logic behind the decision tree can be easily understood because it shows a tree-like structure.</a:t>
            </a:r>
          </a:p>
          <a:p>
            <a:endParaRPr lang="en-IN" dirty="0"/>
          </a:p>
        </p:txBody>
      </p:sp>
    </p:spTree>
    <p:extLst>
      <p:ext uri="{BB962C8B-B14F-4D97-AF65-F5344CB8AC3E}">
        <p14:creationId xmlns:p14="http://schemas.microsoft.com/office/powerpoint/2010/main" val="4214832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BB76-AAFC-471C-AC20-1B29053479E0}"/>
              </a:ext>
            </a:extLst>
          </p:cNvPr>
          <p:cNvSpPr>
            <a:spLocks noGrp="1"/>
          </p:cNvSpPr>
          <p:nvPr>
            <p:ph type="title"/>
          </p:nvPr>
        </p:nvSpPr>
        <p:spPr>
          <a:xfrm>
            <a:off x="838200" y="365125"/>
            <a:ext cx="10515600" cy="850933"/>
          </a:xfrm>
        </p:spPr>
        <p:txBody>
          <a:bodyPr/>
          <a:lstStyle/>
          <a:p>
            <a:pPr algn="ctr"/>
            <a:r>
              <a:rPr kumimoji="0" lang="en-US" altLang="en-US" sz="4400" b="0" i="0" u="none" strike="noStrike" cap="none" normalizeH="0" baseline="0" dirty="0">
                <a:ln>
                  <a:noFill/>
                </a:ln>
                <a:solidFill>
                  <a:srgbClr val="610B4B"/>
                </a:solidFill>
                <a:effectLst/>
                <a:latin typeface="erdana"/>
              </a:rPr>
              <a:t>Decision Tree Terminologies:</a:t>
            </a:r>
            <a:endParaRPr lang="en-IN" dirty="0"/>
          </a:p>
        </p:txBody>
      </p:sp>
      <p:sp>
        <p:nvSpPr>
          <p:cNvPr id="4" name="Rectangle 1">
            <a:extLst>
              <a:ext uri="{FF2B5EF4-FFF2-40B4-BE49-F238E27FC236}">
                <a16:creationId xmlns:a16="http://schemas.microsoft.com/office/drawing/2014/main" id="{E9CC7A03-C942-45D6-9E5C-43A7EE8A681D}"/>
              </a:ext>
            </a:extLst>
          </p:cNvPr>
          <p:cNvSpPr>
            <a:spLocks noGrp="1" noChangeArrowheads="1"/>
          </p:cNvSpPr>
          <p:nvPr>
            <p:ph idx="1"/>
          </p:nvPr>
        </p:nvSpPr>
        <p:spPr bwMode="auto">
          <a:xfrm>
            <a:off x="1083297" y="1390344"/>
            <a:ext cx="10360843"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Root Node:</a:t>
            </a:r>
            <a:r>
              <a:rPr kumimoji="0" lang="en-US" altLang="en-US" sz="2400" b="0" i="0" u="none" strike="noStrike" cap="none" normalizeH="0" baseline="0" dirty="0">
                <a:ln>
                  <a:noFill/>
                </a:ln>
                <a:solidFill>
                  <a:srgbClr val="000000"/>
                </a:solidFill>
                <a:effectLst/>
                <a:latin typeface="inter-regular"/>
              </a:rPr>
              <a:t> Root node is from where the decision tree starts.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000000"/>
                </a:solidFill>
                <a:effectLst/>
                <a:latin typeface="inter-regular"/>
              </a:rPr>
              <a:t>It represents the entire dataset, which further gets divided into two or more homogeneous sets.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Leaf Node:</a:t>
            </a:r>
            <a:r>
              <a:rPr kumimoji="0" lang="en-US" altLang="en-US" sz="2400" b="0" i="0" u="none" strike="noStrike" cap="none" normalizeH="0" baseline="0" dirty="0">
                <a:ln>
                  <a:noFill/>
                </a:ln>
                <a:solidFill>
                  <a:srgbClr val="000000"/>
                </a:solidFill>
                <a:effectLst/>
                <a:latin typeface="inter-regular"/>
              </a:rPr>
              <a:t> Leaf nodes are the final output node, and the tree cannot be segregated further after getting a leaf node.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Splitting:</a:t>
            </a:r>
            <a:r>
              <a:rPr kumimoji="0" lang="en-US" altLang="en-US" sz="2400" b="0" i="0" u="none" strike="noStrike" cap="none" normalizeH="0" baseline="0" dirty="0">
                <a:ln>
                  <a:noFill/>
                </a:ln>
                <a:solidFill>
                  <a:srgbClr val="000000"/>
                </a:solidFill>
                <a:effectLst/>
                <a:latin typeface="inter-regular"/>
              </a:rPr>
              <a:t> Splitting is the process of dividing the decision node/root node into sub-nodes according to the given conditions.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Branch/Sub Tree:</a:t>
            </a:r>
            <a:r>
              <a:rPr kumimoji="0" lang="en-US" altLang="en-US" sz="2400" b="0" i="0" u="none" strike="noStrike" cap="none" normalizeH="0" baseline="0" dirty="0">
                <a:ln>
                  <a:noFill/>
                </a:ln>
                <a:solidFill>
                  <a:srgbClr val="000000"/>
                </a:solidFill>
                <a:effectLst/>
                <a:latin typeface="inter-regular"/>
              </a:rPr>
              <a:t> A tree formed by splitting the tree.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Pruning:</a:t>
            </a:r>
            <a:r>
              <a:rPr kumimoji="0" lang="en-US" altLang="en-US" sz="2400" b="0" i="0" u="none" strike="noStrike" cap="none" normalizeH="0" baseline="0" dirty="0">
                <a:ln>
                  <a:noFill/>
                </a:ln>
                <a:solidFill>
                  <a:srgbClr val="000000"/>
                </a:solidFill>
                <a:effectLst/>
                <a:latin typeface="inter-regular"/>
              </a:rPr>
              <a:t> Pruning is the process of removing the unwanted branches from the tree.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Parent/Child node:</a:t>
            </a:r>
            <a:r>
              <a:rPr kumimoji="0" lang="en-US" altLang="en-US" sz="2400" b="0" i="0" u="none" strike="noStrike" cap="none" normalizeH="0" baseline="0" dirty="0">
                <a:ln>
                  <a:noFill/>
                </a:ln>
                <a:solidFill>
                  <a:srgbClr val="000000"/>
                </a:solidFill>
                <a:effectLst/>
                <a:latin typeface="inter-regular"/>
              </a:rPr>
              <a:t> The root node of the tree is called the parent node, and other nodes are called the child nodes.</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2389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E07A-A6DA-4DA6-A1FF-CB69DC4A09EA}"/>
              </a:ext>
            </a:extLst>
          </p:cNvPr>
          <p:cNvSpPr>
            <a:spLocks noGrp="1"/>
          </p:cNvSpPr>
          <p:nvPr>
            <p:ph type="title"/>
          </p:nvPr>
        </p:nvSpPr>
        <p:spPr/>
        <p:txBody>
          <a:bodyPr/>
          <a:lstStyle/>
          <a:p>
            <a:pPr algn="ctr"/>
            <a:r>
              <a:rPr lang="en-US" b="1" i="0" dirty="0">
                <a:solidFill>
                  <a:srgbClr val="333333"/>
                </a:solidFill>
                <a:effectLst/>
                <a:latin typeface="inter-bold"/>
              </a:rPr>
              <a:t>How does the Decision Tree algorithm Work?</a:t>
            </a:r>
            <a:endParaRPr lang="en-IN" dirty="0"/>
          </a:p>
        </p:txBody>
      </p:sp>
      <p:sp>
        <p:nvSpPr>
          <p:cNvPr id="3" name="Content Placeholder 2">
            <a:extLst>
              <a:ext uri="{FF2B5EF4-FFF2-40B4-BE49-F238E27FC236}">
                <a16:creationId xmlns:a16="http://schemas.microsoft.com/office/drawing/2014/main" id="{E6A6208E-4073-46DF-878C-0400D538353C}"/>
              </a:ext>
            </a:extLst>
          </p:cNvPr>
          <p:cNvSpPr>
            <a:spLocks noGrp="1"/>
          </p:cNvSpPr>
          <p:nvPr>
            <p:ph idx="1"/>
          </p:nvPr>
        </p:nvSpPr>
        <p:spPr/>
        <p:txBody>
          <a:bodyPr>
            <a:normAutofit fontScale="92500" lnSpcReduction="10000"/>
          </a:bodyPr>
          <a:lstStyle/>
          <a:p>
            <a:pPr algn="just">
              <a:buFont typeface="Arial" panose="020B0604020202020204" pitchFamily="34" charset="0"/>
              <a:buChar char="•"/>
            </a:pPr>
            <a:r>
              <a:rPr lang="en-US" b="1" i="0" dirty="0">
                <a:solidFill>
                  <a:srgbClr val="000000"/>
                </a:solidFill>
                <a:effectLst/>
                <a:latin typeface="inter-bold"/>
              </a:rPr>
              <a:t>Step-1:</a:t>
            </a:r>
            <a:r>
              <a:rPr lang="en-US" b="0" i="0" dirty="0">
                <a:solidFill>
                  <a:srgbClr val="000000"/>
                </a:solidFill>
                <a:effectLst/>
                <a:latin typeface="inter-regular"/>
              </a:rPr>
              <a:t> Begin the tree with the root node, says S, which contains the complete dataset.</a:t>
            </a:r>
          </a:p>
          <a:p>
            <a:pPr algn="just">
              <a:buFont typeface="Arial" panose="020B0604020202020204" pitchFamily="34" charset="0"/>
              <a:buChar char="•"/>
            </a:pPr>
            <a:r>
              <a:rPr lang="en-US" b="1" i="0" dirty="0">
                <a:solidFill>
                  <a:srgbClr val="000000"/>
                </a:solidFill>
                <a:effectLst/>
                <a:latin typeface="inter-bold"/>
              </a:rPr>
              <a:t>Step-2:</a:t>
            </a:r>
            <a:r>
              <a:rPr lang="en-US" b="0" i="0" dirty="0">
                <a:solidFill>
                  <a:srgbClr val="000000"/>
                </a:solidFill>
                <a:effectLst/>
                <a:latin typeface="inter-regular"/>
              </a:rPr>
              <a:t> Find the best attribute in the dataset using </a:t>
            </a:r>
            <a:r>
              <a:rPr lang="en-US" b="1" i="0" dirty="0">
                <a:solidFill>
                  <a:srgbClr val="000000"/>
                </a:solidFill>
                <a:effectLst/>
                <a:latin typeface="inter-bold"/>
              </a:rPr>
              <a:t>Attribute Selection Measure (ASM).</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Step-3:</a:t>
            </a:r>
            <a:r>
              <a:rPr lang="en-US" b="0" i="0" dirty="0">
                <a:solidFill>
                  <a:srgbClr val="000000"/>
                </a:solidFill>
                <a:effectLst/>
                <a:latin typeface="inter-regular"/>
              </a:rPr>
              <a:t> Divide the S into subsets that contains possible values for the best attributes.</a:t>
            </a:r>
          </a:p>
          <a:p>
            <a:pPr algn="just">
              <a:buFont typeface="Arial" panose="020B0604020202020204" pitchFamily="34" charset="0"/>
              <a:buChar char="•"/>
            </a:pPr>
            <a:r>
              <a:rPr lang="en-US" b="1" i="0" dirty="0">
                <a:solidFill>
                  <a:srgbClr val="000000"/>
                </a:solidFill>
                <a:effectLst/>
                <a:latin typeface="inter-bold"/>
              </a:rPr>
              <a:t>Step-4:</a:t>
            </a:r>
            <a:r>
              <a:rPr lang="en-US" b="0" i="0" dirty="0">
                <a:solidFill>
                  <a:srgbClr val="000000"/>
                </a:solidFill>
                <a:effectLst/>
                <a:latin typeface="inter-regular"/>
              </a:rPr>
              <a:t> Generate the decision tree node, which contains the best attribute.</a:t>
            </a:r>
          </a:p>
          <a:p>
            <a:pPr algn="just">
              <a:buFont typeface="Arial" panose="020B0604020202020204" pitchFamily="34" charset="0"/>
              <a:buChar char="•"/>
            </a:pPr>
            <a:r>
              <a:rPr lang="en-US" b="1" i="0" dirty="0">
                <a:solidFill>
                  <a:srgbClr val="000000"/>
                </a:solidFill>
                <a:effectLst/>
                <a:latin typeface="inter-bold"/>
              </a:rPr>
              <a:t>Step-5:</a:t>
            </a:r>
            <a:r>
              <a:rPr lang="en-US" b="0" i="0" dirty="0">
                <a:solidFill>
                  <a:srgbClr val="000000"/>
                </a:solidFill>
                <a:effectLst/>
                <a:latin typeface="inter-regular"/>
              </a:rPr>
              <a:t> Recursively make new decision trees using the subsets of the dataset created in step -3. Continue this process until a stage is reached where you cannot further classify the nodes and called the final node as a leaf node.</a:t>
            </a:r>
          </a:p>
          <a:p>
            <a:endParaRPr lang="en-IN" dirty="0"/>
          </a:p>
        </p:txBody>
      </p:sp>
    </p:spTree>
    <p:extLst>
      <p:ext uri="{BB962C8B-B14F-4D97-AF65-F5344CB8AC3E}">
        <p14:creationId xmlns:p14="http://schemas.microsoft.com/office/powerpoint/2010/main" val="3361347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411609-68F3-4F90-B742-59C2860C3D86}"/>
              </a:ext>
            </a:extLst>
          </p:cNvPr>
          <p:cNvSpPr txBox="1"/>
          <p:nvPr/>
        </p:nvSpPr>
        <p:spPr>
          <a:xfrm>
            <a:off x="575034" y="754144"/>
            <a:ext cx="10426045" cy="1754326"/>
          </a:xfrm>
          <a:prstGeom prst="rect">
            <a:avLst/>
          </a:prstGeom>
          <a:noFill/>
        </p:spPr>
        <p:txBody>
          <a:bodyPr wrap="square">
            <a:spAutoFit/>
          </a:bodyPr>
          <a:lstStyle/>
          <a:p>
            <a:pPr algn="just"/>
            <a:r>
              <a:rPr lang="en-US" b="1" i="0" dirty="0">
                <a:solidFill>
                  <a:srgbClr val="333333"/>
                </a:solidFill>
                <a:effectLst/>
                <a:latin typeface="inter-bold"/>
              </a:rPr>
              <a:t>Example:</a:t>
            </a:r>
            <a:r>
              <a:rPr lang="en-US" b="0" i="0" dirty="0">
                <a:solidFill>
                  <a:srgbClr val="333333"/>
                </a:solidFill>
                <a:effectLst/>
                <a:latin typeface="inter-regular"/>
              </a:rPr>
              <a:t> 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 Consider the below diagram:</a:t>
            </a:r>
            <a:endParaRPr lang="en-IN" dirty="0"/>
          </a:p>
        </p:txBody>
      </p:sp>
      <p:pic>
        <p:nvPicPr>
          <p:cNvPr id="3074" name="Picture 2" descr="Decision Tree Classification Algorithm">
            <a:extLst>
              <a:ext uri="{FF2B5EF4-FFF2-40B4-BE49-F238E27FC236}">
                <a16:creationId xmlns:a16="http://schemas.microsoft.com/office/drawing/2014/main" id="{9331C35D-E679-4021-9EDB-41039D6E0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445" y="2617510"/>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0451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CAB1-6D10-47C9-93E8-28FE30B65B32}"/>
              </a:ext>
            </a:extLst>
          </p:cNvPr>
          <p:cNvSpPr>
            <a:spLocks noGrp="1"/>
          </p:cNvSpPr>
          <p:nvPr>
            <p:ph type="title"/>
          </p:nvPr>
        </p:nvSpPr>
        <p:spPr/>
        <p:txBody>
          <a:bodyPr/>
          <a:lstStyle/>
          <a:p>
            <a:pPr algn="ctr"/>
            <a:r>
              <a:rPr lang="en-US" b="0" i="0" dirty="0">
                <a:solidFill>
                  <a:srgbClr val="610B4B"/>
                </a:solidFill>
                <a:effectLst/>
                <a:latin typeface="erdana"/>
              </a:rPr>
              <a:t>Attribute Selection Measures</a:t>
            </a:r>
            <a:endParaRPr lang="en-IN" dirty="0"/>
          </a:p>
        </p:txBody>
      </p:sp>
      <p:sp>
        <p:nvSpPr>
          <p:cNvPr id="3" name="Content Placeholder 2">
            <a:extLst>
              <a:ext uri="{FF2B5EF4-FFF2-40B4-BE49-F238E27FC236}">
                <a16:creationId xmlns:a16="http://schemas.microsoft.com/office/drawing/2014/main" id="{D612AF32-9618-4EE0-A8B5-EB9FB9104DF2}"/>
              </a:ext>
            </a:extLst>
          </p:cNvPr>
          <p:cNvSpPr>
            <a:spLocks noGrp="1"/>
          </p:cNvSpPr>
          <p:nvPr>
            <p:ph idx="1"/>
          </p:nvPr>
        </p:nvSpPr>
        <p:spPr/>
        <p:txBody>
          <a:bodyPr/>
          <a:lstStyle/>
          <a:p>
            <a:pPr algn="just"/>
            <a:r>
              <a:rPr lang="en-US" b="0" i="0" dirty="0">
                <a:solidFill>
                  <a:srgbClr val="333333"/>
                </a:solidFill>
                <a:effectLst/>
                <a:latin typeface="inter-regular"/>
              </a:rPr>
              <a:t>While implementing a Decision tree, the main issue arises that how to select the best attribute for the root node and for sub-nodes. So, to solve such problems there is a technique which is called as </a:t>
            </a:r>
            <a:r>
              <a:rPr lang="en-US" b="1" i="0" dirty="0">
                <a:solidFill>
                  <a:srgbClr val="333333"/>
                </a:solidFill>
                <a:effectLst/>
                <a:latin typeface="inter-bold"/>
              </a:rPr>
              <a:t>Attribute selection measure or ASM. </a:t>
            </a:r>
            <a:r>
              <a:rPr lang="en-US" b="0" i="0" dirty="0">
                <a:solidFill>
                  <a:srgbClr val="333333"/>
                </a:solidFill>
                <a:effectLst/>
                <a:latin typeface="inter-regular"/>
              </a:rPr>
              <a:t>By this measurement, we can easily select the best attribute for the nodes of the tree. There are two popular techniques for ASM, which are:</a:t>
            </a:r>
          </a:p>
          <a:p>
            <a:pPr algn="just">
              <a:buFont typeface="Arial" panose="020B0604020202020204" pitchFamily="34" charset="0"/>
              <a:buChar char="•"/>
            </a:pPr>
            <a:r>
              <a:rPr lang="en-US" b="1" i="0" dirty="0">
                <a:solidFill>
                  <a:srgbClr val="000000"/>
                </a:solidFill>
                <a:effectLst/>
                <a:latin typeface="inter-bold"/>
              </a:rPr>
              <a:t>Information Gain</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Gini Index</a:t>
            </a: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57547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31A0-334C-4108-8D15-50F79A3B622C}"/>
              </a:ext>
            </a:extLst>
          </p:cNvPr>
          <p:cNvSpPr>
            <a:spLocks noGrp="1"/>
          </p:cNvSpPr>
          <p:nvPr>
            <p:ph type="title"/>
          </p:nvPr>
        </p:nvSpPr>
        <p:spPr>
          <a:xfrm>
            <a:off x="838200" y="365126"/>
            <a:ext cx="10515600" cy="294750"/>
          </a:xfrm>
        </p:spPr>
        <p:txBody>
          <a:bodyPr>
            <a:normAutofit fontScale="90000"/>
          </a:bodyPr>
          <a:lstStyle/>
          <a:p>
            <a:pPr algn="ctr"/>
            <a:r>
              <a:rPr lang="en-US" b="0" i="0" dirty="0">
                <a:solidFill>
                  <a:srgbClr val="610B4B"/>
                </a:solidFill>
                <a:effectLst/>
                <a:latin typeface="erdana"/>
              </a:rPr>
              <a:t>Information Gain:</a:t>
            </a:r>
            <a:endParaRPr lang="en-IN" dirty="0"/>
          </a:p>
        </p:txBody>
      </p:sp>
      <p:sp>
        <p:nvSpPr>
          <p:cNvPr id="3" name="Content Placeholder 2">
            <a:extLst>
              <a:ext uri="{FF2B5EF4-FFF2-40B4-BE49-F238E27FC236}">
                <a16:creationId xmlns:a16="http://schemas.microsoft.com/office/drawing/2014/main" id="{1CFEE658-ED22-4710-A810-D29F823E7013}"/>
              </a:ext>
            </a:extLst>
          </p:cNvPr>
          <p:cNvSpPr>
            <a:spLocks noGrp="1"/>
          </p:cNvSpPr>
          <p:nvPr>
            <p:ph idx="1"/>
          </p:nvPr>
        </p:nvSpPr>
        <p:spPr>
          <a:xfrm>
            <a:off x="813062" y="800974"/>
            <a:ext cx="10515600" cy="4351338"/>
          </a:xfrm>
        </p:spPr>
        <p:txBody>
          <a:bodyPr>
            <a:normAutofit/>
          </a:bodyPr>
          <a:lstStyle/>
          <a:p>
            <a:pPr algn="just">
              <a:buFont typeface="Arial" panose="020B0604020202020204" pitchFamily="34" charset="0"/>
              <a:buChar char="•"/>
            </a:pPr>
            <a:r>
              <a:rPr lang="en-US" b="0" i="0" dirty="0">
                <a:solidFill>
                  <a:srgbClr val="000000"/>
                </a:solidFill>
                <a:effectLst/>
                <a:latin typeface="inter-regular"/>
              </a:rPr>
              <a:t>Information gain is the measurement of changes in entropy after the segmentation of a dataset based on an attribute.</a:t>
            </a:r>
          </a:p>
          <a:p>
            <a:pPr algn="just">
              <a:buFont typeface="Arial" panose="020B0604020202020204" pitchFamily="34" charset="0"/>
              <a:buChar char="•"/>
            </a:pPr>
            <a:r>
              <a:rPr lang="en-US" b="0" i="0" dirty="0">
                <a:solidFill>
                  <a:srgbClr val="000000"/>
                </a:solidFill>
                <a:effectLst/>
                <a:latin typeface="inter-regular"/>
              </a:rPr>
              <a:t>It calculates how much information a feature provides us about a class.</a:t>
            </a:r>
          </a:p>
          <a:p>
            <a:pPr algn="just">
              <a:buFont typeface="Arial" panose="020B0604020202020204" pitchFamily="34" charset="0"/>
              <a:buChar char="•"/>
            </a:pPr>
            <a:r>
              <a:rPr lang="en-US" b="0" i="0" dirty="0">
                <a:solidFill>
                  <a:srgbClr val="000000"/>
                </a:solidFill>
                <a:effectLst/>
                <a:latin typeface="inter-regular"/>
              </a:rPr>
              <a:t>According to the value of information gain, we split the node and build the decision tree.</a:t>
            </a:r>
          </a:p>
          <a:p>
            <a:pPr algn="just">
              <a:buFont typeface="Arial" panose="020B0604020202020204" pitchFamily="34" charset="0"/>
              <a:buChar char="•"/>
            </a:pPr>
            <a:r>
              <a:rPr lang="en-US" b="0" i="0" dirty="0">
                <a:solidFill>
                  <a:srgbClr val="000000"/>
                </a:solidFill>
                <a:effectLst/>
                <a:latin typeface="inter-regular"/>
              </a:rPr>
              <a:t>A decision tree algorithm always tries to maximize the value of information gain, and a node/attribute having the highest information gain is split first. It can be calculated using the below formula:</a:t>
            </a:r>
          </a:p>
          <a:p>
            <a:endParaRPr lang="en-IN" dirty="0"/>
          </a:p>
        </p:txBody>
      </p:sp>
      <p:sp>
        <p:nvSpPr>
          <p:cNvPr id="5" name="TextBox 4">
            <a:extLst>
              <a:ext uri="{FF2B5EF4-FFF2-40B4-BE49-F238E27FC236}">
                <a16:creationId xmlns:a16="http://schemas.microsoft.com/office/drawing/2014/main" id="{DD1CAC2A-6F65-4714-AE0D-95975E2B0877}"/>
              </a:ext>
            </a:extLst>
          </p:cNvPr>
          <p:cNvSpPr txBox="1"/>
          <p:nvPr/>
        </p:nvSpPr>
        <p:spPr>
          <a:xfrm>
            <a:off x="1150070" y="4878130"/>
            <a:ext cx="10203730" cy="461665"/>
          </a:xfrm>
          <a:prstGeom prst="rect">
            <a:avLst/>
          </a:prstGeom>
          <a:noFill/>
        </p:spPr>
        <p:txBody>
          <a:bodyPr wrap="square">
            <a:spAutoFit/>
          </a:bodyPr>
          <a:lstStyle/>
          <a:p>
            <a:pPr algn="ctr"/>
            <a:r>
              <a:rPr lang="en-US" sz="2400" b="0" i="0" dirty="0">
                <a:solidFill>
                  <a:srgbClr val="FF0000"/>
                </a:solidFill>
                <a:effectLst/>
                <a:latin typeface="inter-regular"/>
              </a:rPr>
              <a:t>Information Gain= Entropy(S)- [(Weighted Avg) *Entropy(each feature)  </a:t>
            </a:r>
          </a:p>
        </p:txBody>
      </p:sp>
      <p:sp>
        <p:nvSpPr>
          <p:cNvPr id="7" name="TextBox 6">
            <a:extLst>
              <a:ext uri="{FF2B5EF4-FFF2-40B4-BE49-F238E27FC236}">
                <a16:creationId xmlns:a16="http://schemas.microsoft.com/office/drawing/2014/main" id="{30A4B95F-558C-4CB5-AB10-56F6F9DCA341}"/>
              </a:ext>
            </a:extLst>
          </p:cNvPr>
          <p:cNvSpPr txBox="1"/>
          <p:nvPr/>
        </p:nvSpPr>
        <p:spPr>
          <a:xfrm>
            <a:off x="534186" y="5441669"/>
            <a:ext cx="11123628" cy="400110"/>
          </a:xfrm>
          <a:prstGeom prst="rect">
            <a:avLst/>
          </a:prstGeom>
          <a:noFill/>
        </p:spPr>
        <p:txBody>
          <a:bodyPr wrap="square">
            <a:spAutoFit/>
          </a:bodyPr>
          <a:lstStyle/>
          <a:p>
            <a:r>
              <a:rPr lang="en-US" sz="2000" b="1" i="0" dirty="0">
                <a:solidFill>
                  <a:srgbClr val="333333"/>
                </a:solidFill>
                <a:effectLst/>
                <a:latin typeface="inter-bold"/>
              </a:rPr>
              <a:t>Entropy:</a:t>
            </a:r>
            <a:r>
              <a:rPr lang="en-US" sz="2000" b="0" i="0" dirty="0">
                <a:solidFill>
                  <a:srgbClr val="333333"/>
                </a:solidFill>
                <a:effectLst/>
                <a:latin typeface="inter-regular"/>
              </a:rPr>
              <a:t> Entropy is a metric to measure the impurity in a given attribute. It specifies randomness in data. </a:t>
            </a:r>
            <a:endParaRPr lang="en-IN" sz="2000" dirty="0"/>
          </a:p>
        </p:txBody>
      </p:sp>
      <p:pic>
        <p:nvPicPr>
          <p:cNvPr id="4098" name="Picture 2">
            <a:extLst>
              <a:ext uri="{FF2B5EF4-FFF2-40B4-BE49-F238E27FC236}">
                <a16:creationId xmlns:a16="http://schemas.microsoft.com/office/drawing/2014/main" id="{26EF017A-39C5-47B4-8C04-2DFDD4450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039" y="5841779"/>
            <a:ext cx="2228850" cy="82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405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C9BF-4377-452C-8705-E6310F1302B1}"/>
              </a:ext>
            </a:extLst>
          </p:cNvPr>
          <p:cNvSpPr>
            <a:spLocks noGrp="1"/>
          </p:cNvSpPr>
          <p:nvPr>
            <p:ph type="title"/>
          </p:nvPr>
        </p:nvSpPr>
        <p:spPr/>
        <p:txBody>
          <a:bodyPr/>
          <a:lstStyle/>
          <a:p>
            <a:pPr algn="ctr"/>
            <a:r>
              <a:rPr lang="en-US" b="1" i="0" dirty="0">
                <a:solidFill>
                  <a:srgbClr val="FF0000"/>
                </a:solidFill>
                <a:effectLst/>
                <a:latin typeface="-apple-system"/>
              </a:rPr>
              <a:t>2. Problem complexity</a:t>
            </a:r>
            <a:endParaRPr lang="en-IN" dirty="0">
              <a:solidFill>
                <a:srgbClr val="FF0000"/>
              </a:solidFill>
            </a:endParaRPr>
          </a:p>
        </p:txBody>
      </p:sp>
      <p:sp>
        <p:nvSpPr>
          <p:cNvPr id="3" name="Content Placeholder 2">
            <a:extLst>
              <a:ext uri="{FF2B5EF4-FFF2-40B4-BE49-F238E27FC236}">
                <a16:creationId xmlns:a16="http://schemas.microsoft.com/office/drawing/2014/main" id="{F556419B-FF63-4CF4-BF2B-A8D0E2EE8286}"/>
              </a:ext>
            </a:extLst>
          </p:cNvPr>
          <p:cNvSpPr>
            <a:spLocks noGrp="1"/>
          </p:cNvSpPr>
          <p:nvPr>
            <p:ph idx="1"/>
          </p:nvPr>
        </p:nvSpPr>
        <p:spPr>
          <a:xfrm>
            <a:off x="838200" y="1457980"/>
            <a:ext cx="10515600" cy="4351338"/>
          </a:xfrm>
        </p:spPr>
        <p:txBody>
          <a:bodyPr>
            <a:normAutofit/>
          </a:bodyPr>
          <a:lstStyle/>
          <a:p>
            <a:pPr algn="just" fontAlgn="auto"/>
            <a:r>
              <a:rPr lang="en-US" b="0" i="0" dirty="0">
                <a:effectLst/>
                <a:latin typeface="-apple-system"/>
              </a:rPr>
              <a:t>The next thing to consider is the complexity of your classification problem, such as the number of classes, the degree of overlap or separability, and the type of decision boundary. </a:t>
            </a:r>
          </a:p>
          <a:p>
            <a:pPr algn="just" fontAlgn="auto"/>
            <a:r>
              <a:rPr lang="en-US" b="0" i="0" dirty="0">
                <a:effectLst/>
                <a:latin typeface="-apple-system"/>
              </a:rPr>
              <a:t>Different algorithms have different capabilities and limitations in dealing with complex problems, so you need to evaluate how well they can capture the patterns and relationships in your data.</a:t>
            </a:r>
          </a:p>
          <a:p>
            <a:pPr algn="just" fontAlgn="auto"/>
            <a:r>
              <a:rPr lang="en-US" b="0" i="0" dirty="0">
                <a:effectLst/>
                <a:latin typeface="-apple-system"/>
              </a:rPr>
              <a:t> For example, some algorithms, such as k-nearest neighbors or neural networks, can handle nonlinear and high-dimensional problems, while others, such as naive Bayes or linear discriminant analysis, assume linear or simple dependencies.</a:t>
            </a:r>
          </a:p>
          <a:p>
            <a:pPr algn="just"/>
            <a:endParaRPr lang="en-IN" dirty="0"/>
          </a:p>
        </p:txBody>
      </p:sp>
    </p:spTree>
    <p:extLst>
      <p:ext uri="{BB962C8B-B14F-4D97-AF65-F5344CB8AC3E}">
        <p14:creationId xmlns:p14="http://schemas.microsoft.com/office/powerpoint/2010/main" val="27285930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F019-836F-46CF-9ED3-0DEAE1BA725C}"/>
              </a:ext>
            </a:extLst>
          </p:cNvPr>
          <p:cNvSpPr>
            <a:spLocks noGrp="1"/>
          </p:cNvSpPr>
          <p:nvPr>
            <p:ph type="title"/>
          </p:nvPr>
        </p:nvSpPr>
        <p:spPr/>
        <p:txBody>
          <a:bodyPr/>
          <a:lstStyle/>
          <a:p>
            <a:pPr algn="ctr"/>
            <a:r>
              <a:rPr lang="en-US" b="0" i="0" dirty="0">
                <a:solidFill>
                  <a:srgbClr val="610B38"/>
                </a:solidFill>
                <a:effectLst/>
                <a:latin typeface="erdana"/>
              </a:rPr>
              <a:t>Pruning: Getting an Optimal Decision tree</a:t>
            </a:r>
            <a:endParaRPr lang="en-IN" dirty="0"/>
          </a:p>
        </p:txBody>
      </p:sp>
      <p:sp>
        <p:nvSpPr>
          <p:cNvPr id="3" name="Content Placeholder 2">
            <a:extLst>
              <a:ext uri="{FF2B5EF4-FFF2-40B4-BE49-F238E27FC236}">
                <a16:creationId xmlns:a16="http://schemas.microsoft.com/office/drawing/2014/main" id="{090AE3B5-F687-451D-9064-34F3F4BC359D}"/>
              </a:ext>
            </a:extLst>
          </p:cNvPr>
          <p:cNvSpPr>
            <a:spLocks noGrp="1"/>
          </p:cNvSpPr>
          <p:nvPr>
            <p:ph idx="1"/>
          </p:nvPr>
        </p:nvSpPr>
        <p:spPr/>
        <p:txBody>
          <a:bodyPr/>
          <a:lstStyle/>
          <a:p>
            <a:pPr algn="just"/>
            <a:r>
              <a:rPr lang="en-US" b="0" i="1" dirty="0">
                <a:solidFill>
                  <a:srgbClr val="333333"/>
                </a:solidFill>
                <a:effectLst/>
                <a:latin typeface="inter-regular"/>
              </a:rPr>
              <a:t>Pruning is a process of deleting the unnecessary nodes from a tree in order to get the optimal decision tree.</a:t>
            </a:r>
            <a:endParaRPr lang="en-US" b="0" i="0" dirty="0">
              <a:solidFill>
                <a:srgbClr val="333333"/>
              </a:solidFill>
              <a:effectLst/>
              <a:latin typeface="inter-regular"/>
            </a:endParaRPr>
          </a:p>
          <a:p>
            <a:pPr algn="just"/>
            <a:r>
              <a:rPr lang="en-US" b="0" i="0" dirty="0">
                <a:solidFill>
                  <a:srgbClr val="333333"/>
                </a:solidFill>
                <a:effectLst/>
                <a:latin typeface="inter-regular"/>
              </a:rPr>
              <a:t>A too-large tree increases the risk of overfitting, and a small tree may not capture all the important features of the dataset. Therefore, a technique that decreases the size of the learning tree without reducing accuracy is known as Pruning. </a:t>
            </a:r>
          </a:p>
          <a:p>
            <a:endParaRPr lang="en-IN" dirty="0"/>
          </a:p>
        </p:txBody>
      </p:sp>
    </p:spTree>
    <p:extLst>
      <p:ext uri="{BB962C8B-B14F-4D97-AF65-F5344CB8AC3E}">
        <p14:creationId xmlns:p14="http://schemas.microsoft.com/office/powerpoint/2010/main" val="21826412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1E9-0708-4DFB-A4EA-16FE031A68A0}"/>
              </a:ext>
            </a:extLst>
          </p:cNvPr>
          <p:cNvSpPr>
            <a:spLocks noGrp="1"/>
          </p:cNvSpPr>
          <p:nvPr>
            <p:ph type="title"/>
          </p:nvPr>
        </p:nvSpPr>
        <p:spPr>
          <a:xfrm>
            <a:off x="838200" y="365125"/>
            <a:ext cx="10515600" cy="1020615"/>
          </a:xfrm>
        </p:spPr>
        <p:txBody>
          <a:bodyPr/>
          <a:lstStyle/>
          <a:p>
            <a:pPr algn="ctr"/>
            <a:r>
              <a:rPr lang="en-IN" b="0" i="0" dirty="0">
                <a:solidFill>
                  <a:srgbClr val="FF0000"/>
                </a:solidFill>
                <a:effectLst/>
                <a:latin typeface="Google Sans"/>
              </a:rPr>
              <a:t>Iterative </a:t>
            </a:r>
            <a:r>
              <a:rPr lang="en-IN" b="0" i="0" dirty="0" err="1">
                <a:solidFill>
                  <a:srgbClr val="FF0000"/>
                </a:solidFill>
                <a:effectLst/>
                <a:latin typeface="Google Sans"/>
              </a:rPr>
              <a:t>Dichotomizer</a:t>
            </a:r>
            <a:r>
              <a:rPr lang="en-IN" b="0" i="0" dirty="0">
                <a:solidFill>
                  <a:srgbClr val="FF0000"/>
                </a:solidFill>
                <a:effectLst/>
                <a:latin typeface="Google Sans"/>
              </a:rPr>
              <a:t> 3 (ID3):</a:t>
            </a:r>
            <a:endParaRPr lang="en-IN" dirty="0">
              <a:solidFill>
                <a:srgbClr val="FF0000"/>
              </a:solidFill>
            </a:endParaRPr>
          </a:p>
        </p:txBody>
      </p:sp>
      <p:sp>
        <p:nvSpPr>
          <p:cNvPr id="3" name="Content Placeholder 2">
            <a:extLst>
              <a:ext uri="{FF2B5EF4-FFF2-40B4-BE49-F238E27FC236}">
                <a16:creationId xmlns:a16="http://schemas.microsoft.com/office/drawing/2014/main" id="{A1128F5A-E9AA-4A8F-9F87-ABD1C6304A21}"/>
              </a:ext>
            </a:extLst>
          </p:cNvPr>
          <p:cNvSpPr>
            <a:spLocks noGrp="1"/>
          </p:cNvSpPr>
          <p:nvPr>
            <p:ph idx="1"/>
          </p:nvPr>
        </p:nvSpPr>
        <p:spPr>
          <a:xfrm>
            <a:off x="838200" y="1495686"/>
            <a:ext cx="10515600" cy="4351338"/>
          </a:xfrm>
        </p:spPr>
        <p:txBody>
          <a:bodyPr/>
          <a:lstStyle/>
          <a:p>
            <a:pPr algn="just"/>
            <a:r>
              <a:rPr lang="en-US" b="0" i="0" dirty="0">
                <a:effectLst/>
                <a:latin typeface="Google Sans"/>
              </a:rPr>
              <a:t> It is a top down greedy approach, meaning that the root will be created first, and that the algorithm optimizes locally at each iteration.</a:t>
            </a:r>
            <a:endParaRPr lang="en-IN" dirty="0"/>
          </a:p>
        </p:txBody>
      </p:sp>
    </p:spTree>
    <p:extLst>
      <p:ext uri="{BB962C8B-B14F-4D97-AF65-F5344CB8AC3E}">
        <p14:creationId xmlns:p14="http://schemas.microsoft.com/office/powerpoint/2010/main" val="3093531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3906-CCA6-4060-893B-9FE9C50C3855}"/>
              </a:ext>
            </a:extLst>
          </p:cNvPr>
          <p:cNvSpPr>
            <a:spLocks noGrp="1"/>
          </p:cNvSpPr>
          <p:nvPr>
            <p:ph type="title"/>
          </p:nvPr>
        </p:nvSpPr>
        <p:spPr>
          <a:xfrm>
            <a:off x="838200" y="365125"/>
            <a:ext cx="10515600" cy="879213"/>
          </a:xfrm>
        </p:spPr>
        <p:txBody>
          <a:bodyPr/>
          <a:lstStyle/>
          <a:p>
            <a:pPr algn="ctr"/>
            <a:r>
              <a:rPr lang="en-IN" dirty="0">
                <a:solidFill>
                  <a:srgbClr val="FF0000"/>
                </a:solidFill>
              </a:rPr>
              <a:t>Example:</a:t>
            </a:r>
          </a:p>
        </p:txBody>
      </p:sp>
      <p:pic>
        <p:nvPicPr>
          <p:cNvPr id="5" name="Content Placeholder 4">
            <a:extLst>
              <a:ext uri="{FF2B5EF4-FFF2-40B4-BE49-F238E27FC236}">
                <a16:creationId xmlns:a16="http://schemas.microsoft.com/office/drawing/2014/main" id="{3D4226BB-F715-4966-8CEF-52FF7CD965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528" y="1111929"/>
            <a:ext cx="5279010" cy="5515114"/>
          </a:xfrm>
        </p:spPr>
      </p:pic>
    </p:spTree>
    <p:extLst>
      <p:ext uri="{BB962C8B-B14F-4D97-AF65-F5344CB8AC3E}">
        <p14:creationId xmlns:p14="http://schemas.microsoft.com/office/powerpoint/2010/main" val="526733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EF73-B555-4901-BFBB-05F83F04A308}"/>
              </a:ext>
            </a:extLst>
          </p:cNvPr>
          <p:cNvSpPr>
            <a:spLocks noGrp="1"/>
          </p:cNvSpPr>
          <p:nvPr>
            <p:ph type="title"/>
          </p:nvPr>
        </p:nvSpPr>
        <p:spPr/>
        <p:txBody>
          <a:bodyPr/>
          <a:lstStyle/>
          <a:p>
            <a:pPr algn="ctr"/>
            <a:r>
              <a:rPr lang="en-IN" dirty="0">
                <a:solidFill>
                  <a:srgbClr val="FF0000"/>
                </a:solidFill>
              </a:rPr>
              <a:t>Attribute: Outlook</a:t>
            </a:r>
          </a:p>
        </p:txBody>
      </p:sp>
      <p:pic>
        <p:nvPicPr>
          <p:cNvPr id="5" name="Content Placeholder 4">
            <a:extLst>
              <a:ext uri="{FF2B5EF4-FFF2-40B4-BE49-F238E27FC236}">
                <a16:creationId xmlns:a16="http://schemas.microsoft.com/office/drawing/2014/main" id="{DD2FEDAF-8A04-4BFA-9C95-309DC768D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1995" y="1649749"/>
            <a:ext cx="5041805" cy="4351338"/>
          </a:xfrm>
        </p:spPr>
      </p:pic>
      <p:pic>
        <p:nvPicPr>
          <p:cNvPr id="6" name="Content Placeholder 4">
            <a:extLst>
              <a:ext uri="{FF2B5EF4-FFF2-40B4-BE49-F238E27FC236}">
                <a16:creationId xmlns:a16="http://schemas.microsoft.com/office/drawing/2014/main" id="{DD70332B-08B8-4288-8BC8-2030706D3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18690"/>
            <a:ext cx="5279010" cy="5515114"/>
          </a:xfrm>
          <a:prstGeom prst="rect">
            <a:avLst/>
          </a:prstGeom>
        </p:spPr>
      </p:pic>
    </p:spTree>
    <p:extLst>
      <p:ext uri="{BB962C8B-B14F-4D97-AF65-F5344CB8AC3E}">
        <p14:creationId xmlns:p14="http://schemas.microsoft.com/office/powerpoint/2010/main" val="483293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7C09-1F90-4347-CCD2-43B7477041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A23548-6057-4C3B-DBF2-01F4FF4383B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074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F9E4-8943-4392-A025-D5CEC6D2E53C}"/>
              </a:ext>
            </a:extLst>
          </p:cNvPr>
          <p:cNvSpPr>
            <a:spLocks noGrp="1"/>
          </p:cNvSpPr>
          <p:nvPr>
            <p:ph type="title"/>
          </p:nvPr>
        </p:nvSpPr>
        <p:spPr>
          <a:xfrm>
            <a:off x="838200" y="365126"/>
            <a:ext cx="10515600" cy="954628"/>
          </a:xfrm>
        </p:spPr>
        <p:txBody>
          <a:bodyPr/>
          <a:lstStyle/>
          <a:p>
            <a:pPr algn="ctr"/>
            <a:r>
              <a:rPr lang="en-IN" dirty="0">
                <a:solidFill>
                  <a:srgbClr val="FF0000"/>
                </a:solidFill>
              </a:rPr>
              <a:t>Attribute: temp</a:t>
            </a:r>
          </a:p>
        </p:txBody>
      </p:sp>
      <p:pic>
        <p:nvPicPr>
          <p:cNvPr id="5" name="Content Placeholder 4">
            <a:extLst>
              <a:ext uri="{FF2B5EF4-FFF2-40B4-BE49-F238E27FC236}">
                <a16:creationId xmlns:a16="http://schemas.microsoft.com/office/drawing/2014/main" id="{22A611D9-16B1-464E-AE5C-548119E4BF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1248" y="1595034"/>
            <a:ext cx="5943415" cy="4351338"/>
          </a:xfrm>
        </p:spPr>
      </p:pic>
      <p:pic>
        <p:nvPicPr>
          <p:cNvPr id="6" name="Content Placeholder 4">
            <a:extLst>
              <a:ext uri="{FF2B5EF4-FFF2-40B4-BE49-F238E27FC236}">
                <a16:creationId xmlns:a16="http://schemas.microsoft.com/office/drawing/2014/main" id="{94F21E83-720D-48C1-92D1-A8112F033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2" y="1446780"/>
            <a:ext cx="5279010" cy="5166490"/>
          </a:xfrm>
          <a:prstGeom prst="rect">
            <a:avLst/>
          </a:prstGeom>
        </p:spPr>
      </p:pic>
      <p:sp>
        <p:nvSpPr>
          <p:cNvPr id="7" name="TextBox 6">
            <a:extLst>
              <a:ext uri="{FF2B5EF4-FFF2-40B4-BE49-F238E27FC236}">
                <a16:creationId xmlns:a16="http://schemas.microsoft.com/office/drawing/2014/main" id="{4DC1D40D-6B00-4D6F-A518-4F752D6DF784}"/>
              </a:ext>
            </a:extLst>
          </p:cNvPr>
          <p:cNvSpPr txBox="1"/>
          <p:nvPr/>
        </p:nvSpPr>
        <p:spPr>
          <a:xfrm flipH="1">
            <a:off x="6597348" y="6123542"/>
            <a:ext cx="3253662" cy="369332"/>
          </a:xfrm>
          <a:prstGeom prst="rect">
            <a:avLst/>
          </a:prstGeom>
          <a:noFill/>
        </p:spPr>
        <p:txBody>
          <a:bodyPr wrap="square" rtlCol="0">
            <a:spAutoFit/>
          </a:bodyPr>
          <a:lstStyle/>
          <a:p>
            <a:r>
              <a:rPr lang="en-IN" dirty="0"/>
              <a:t>Gain(S, Temp)= 0.0289</a:t>
            </a:r>
          </a:p>
        </p:txBody>
      </p:sp>
    </p:spTree>
    <p:extLst>
      <p:ext uri="{BB962C8B-B14F-4D97-AF65-F5344CB8AC3E}">
        <p14:creationId xmlns:p14="http://schemas.microsoft.com/office/powerpoint/2010/main" val="734131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1EA08-0A52-4B6B-AAAA-F2C3A6A9BD8B}"/>
              </a:ext>
            </a:extLst>
          </p:cNvPr>
          <p:cNvSpPr>
            <a:spLocks noGrp="1"/>
          </p:cNvSpPr>
          <p:nvPr>
            <p:ph type="title"/>
          </p:nvPr>
        </p:nvSpPr>
        <p:spPr>
          <a:xfrm>
            <a:off x="753358" y="195442"/>
            <a:ext cx="10515600" cy="822653"/>
          </a:xfrm>
        </p:spPr>
        <p:txBody>
          <a:bodyPr/>
          <a:lstStyle/>
          <a:p>
            <a:pPr algn="ctr"/>
            <a:r>
              <a:rPr lang="en-IN" dirty="0">
                <a:solidFill>
                  <a:srgbClr val="FF0000"/>
                </a:solidFill>
              </a:rPr>
              <a:t>Attribute: Humidity</a:t>
            </a:r>
          </a:p>
        </p:txBody>
      </p:sp>
      <p:pic>
        <p:nvPicPr>
          <p:cNvPr id="5" name="Content Placeholder 4">
            <a:extLst>
              <a:ext uri="{FF2B5EF4-FFF2-40B4-BE49-F238E27FC236}">
                <a16:creationId xmlns:a16="http://schemas.microsoft.com/office/drawing/2014/main" id="{DE5866CC-8493-46D4-BA94-1CB2EE182719}"/>
              </a:ext>
            </a:extLst>
          </p:cNvPr>
          <p:cNvPicPr>
            <a:picLocks noGrp="1" noChangeAspect="1"/>
          </p:cNvPicPr>
          <p:nvPr>
            <p:ph idx="1"/>
          </p:nvPr>
        </p:nvPicPr>
        <p:blipFill>
          <a:blip r:embed="rId2"/>
          <a:stretch>
            <a:fillRect/>
          </a:stretch>
        </p:blipFill>
        <p:spPr>
          <a:xfrm>
            <a:off x="5597368" y="1617921"/>
            <a:ext cx="5793201" cy="4351338"/>
          </a:xfrm>
        </p:spPr>
      </p:pic>
      <p:pic>
        <p:nvPicPr>
          <p:cNvPr id="6" name="Content Placeholder 4">
            <a:extLst>
              <a:ext uri="{FF2B5EF4-FFF2-40B4-BE49-F238E27FC236}">
                <a16:creationId xmlns:a16="http://schemas.microsoft.com/office/drawing/2014/main" id="{0ED5752C-9404-4CB4-9697-C3901496B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2" y="1441700"/>
            <a:ext cx="5279010" cy="5166490"/>
          </a:xfrm>
          <a:prstGeom prst="rect">
            <a:avLst/>
          </a:prstGeom>
        </p:spPr>
      </p:pic>
    </p:spTree>
    <p:extLst>
      <p:ext uri="{BB962C8B-B14F-4D97-AF65-F5344CB8AC3E}">
        <p14:creationId xmlns:p14="http://schemas.microsoft.com/office/powerpoint/2010/main" val="2362921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3C89-F05A-40BB-B378-F644C98DE96A}"/>
              </a:ext>
            </a:extLst>
          </p:cNvPr>
          <p:cNvSpPr>
            <a:spLocks noGrp="1"/>
          </p:cNvSpPr>
          <p:nvPr>
            <p:ph type="title"/>
          </p:nvPr>
        </p:nvSpPr>
        <p:spPr>
          <a:xfrm>
            <a:off x="838200" y="365125"/>
            <a:ext cx="10515600" cy="671823"/>
          </a:xfrm>
        </p:spPr>
        <p:txBody>
          <a:bodyPr>
            <a:normAutofit fontScale="90000"/>
          </a:bodyPr>
          <a:lstStyle/>
          <a:p>
            <a:pPr algn="ctr"/>
            <a:r>
              <a:rPr lang="en-IN" dirty="0">
                <a:solidFill>
                  <a:srgbClr val="FF0000"/>
                </a:solidFill>
              </a:rPr>
              <a:t>Attribute: Wind</a:t>
            </a:r>
          </a:p>
        </p:txBody>
      </p:sp>
      <p:pic>
        <p:nvPicPr>
          <p:cNvPr id="5" name="Content Placeholder 4">
            <a:extLst>
              <a:ext uri="{FF2B5EF4-FFF2-40B4-BE49-F238E27FC236}">
                <a16:creationId xmlns:a16="http://schemas.microsoft.com/office/drawing/2014/main" id="{36C81F17-AB0D-4005-9E5A-47DD3ED83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8692" y="2033014"/>
            <a:ext cx="6429255" cy="4351338"/>
          </a:xfrm>
        </p:spPr>
      </p:pic>
      <p:pic>
        <p:nvPicPr>
          <p:cNvPr id="6" name="Content Placeholder 4">
            <a:extLst>
              <a:ext uri="{FF2B5EF4-FFF2-40B4-BE49-F238E27FC236}">
                <a16:creationId xmlns:a16="http://schemas.microsoft.com/office/drawing/2014/main" id="{7B03818B-09FD-44AE-B991-5A2FE7A68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2" y="1441700"/>
            <a:ext cx="4996207" cy="5166490"/>
          </a:xfrm>
          <a:prstGeom prst="rect">
            <a:avLst/>
          </a:prstGeom>
        </p:spPr>
      </p:pic>
    </p:spTree>
    <p:extLst>
      <p:ext uri="{BB962C8B-B14F-4D97-AF65-F5344CB8AC3E}">
        <p14:creationId xmlns:p14="http://schemas.microsoft.com/office/powerpoint/2010/main" val="18365220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832B3-31B6-4696-B7CA-B76249140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77" y="455439"/>
            <a:ext cx="4142289" cy="3287002"/>
          </a:xfrm>
          <a:prstGeom prst="rect">
            <a:avLst/>
          </a:prstGeom>
        </p:spPr>
      </p:pic>
      <p:sp>
        <p:nvSpPr>
          <p:cNvPr id="4" name="TextBox 3">
            <a:extLst>
              <a:ext uri="{FF2B5EF4-FFF2-40B4-BE49-F238E27FC236}">
                <a16:creationId xmlns:a16="http://schemas.microsoft.com/office/drawing/2014/main" id="{26CCADD5-76C7-4FAA-AE9A-8FB40CCC6306}"/>
              </a:ext>
            </a:extLst>
          </p:cNvPr>
          <p:cNvSpPr txBox="1"/>
          <p:nvPr/>
        </p:nvSpPr>
        <p:spPr>
          <a:xfrm>
            <a:off x="5352066" y="692870"/>
            <a:ext cx="2187019" cy="1323439"/>
          </a:xfrm>
          <a:prstGeom prst="rect">
            <a:avLst/>
          </a:prstGeom>
          <a:noFill/>
        </p:spPr>
        <p:txBody>
          <a:bodyPr wrap="square" rtlCol="0">
            <a:spAutoFit/>
          </a:bodyPr>
          <a:lstStyle/>
          <a:p>
            <a:r>
              <a:rPr lang="en-IN" sz="2000" dirty="0"/>
              <a:t>Maximum gain is for Outlook, so consider Outlook as root node.</a:t>
            </a:r>
          </a:p>
        </p:txBody>
      </p:sp>
      <p:cxnSp>
        <p:nvCxnSpPr>
          <p:cNvPr id="6" name="Straight Arrow Connector 5">
            <a:extLst>
              <a:ext uri="{FF2B5EF4-FFF2-40B4-BE49-F238E27FC236}">
                <a16:creationId xmlns:a16="http://schemas.microsoft.com/office/drawing/2014/main" id="{1653679E-E98D-456B-B6F3-938D6D2909E2}"/>
              </a:ext>
            </a:extLst>
          </p:cNvPr>
          <p:cNvCxnSpPr>
            <a:cxnSpLocks/>
          </p:cNvCxnSpPr>
          <p:nvPr/>
        </p:nvCxnSpPr>
        <p:spPr>
          <a:xfrm>
            <a:off x="4607348" y="575035"/>
            <a:ext cx="662236" cy="23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59169AE-87D8-4F4C-B8C3-1C48CCDE2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791" y="2917320"/>
            <a:ext cx="4892510" cy="3247810"/>
          </a:xfrm>
          <a:prstGeom prst="rect">
            <a:avLst/>
          </a:prstGeom>
        </p:spPr>
      </p:pic>
    </p:spTree>
    <p:extLst>
      <p:ext uri="{BB962C8B-B14F-4D97-AF65-F5344CB8AC3E}">
        <p14:creationId xmlns:p14="http://schemas.microsoft.com/office/powerpoint/2010/main" val="15440531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0EDB-AE28-4927-9B97-06DFAD597DA2}"/>
              </a:ext>
            </a:extLst>
          </p:cNvPr>
          <p:cNvSpPr>
            <a:spLocks noGrp="1"/>
          </p:cNvSpPr>
          <p:nvPr>
            <p:ph type="title"/>
          </p:nvPr>
        </p:nvSpPr>
        <p:spPr/>
        <p:txBody>
          <a:bodyPr/>
          <a:lstStyle/>
          <a:p>
            <a:pPr algn="ctr"/>
            <a:r>
              <a:rPr lang="en-IN" dirty="0">
                <a:solidFill>
                  <a:srgbClr val="FF0000"/>
                </a:solidFill>
              </a:rPr>
              <a:t>Attribute: Temp</a:t>
            </a:r>
          </a:p>
        </p:txBody>
      </p:sp>
      <p:pic>
        <p:nvPicPr>
          <p:cNvPr id="5" name="Content Placeholder 4">
            <a:extLst>
              <a:ext uri="{FF2B5EF4-FFF2-40B4-BE49-F238E27FC236}">
                <a16:creationId xmlns:a16="http://schemas.microsoft.com/office/drawing/2014/main" id="{C832C790-AD80-4454-B42A-5D3DD1204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0453" y="1967027"/>
            <a:ext cx="5813347" cy="4351338"/>
          </a:xfrm>
        </p:spPr>
      </p:pic>
      <p:pic>
        <p:nvPicPr>
          <p:cNvPr id="7" name="Picture 6">
            <a:extLst>
              <a:ext uri="{FF2B5EF4-FFF2-40B4-BE49-F238E27FC236}">
                <a16:creationId xmlns:a16="http://schemas.microsoft.com/office/drawing/2014/main" id="{C9D4B82D-452C-4F97-BC1E-88F9F2182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40" y="2243056"/>
            <a:ext cx="4437706" cy="3258005"/>
          </a:xfrm>
          <a:prstGeom prst="rect">
            <a:avLst/>
          </a:prstGeom>
        </p:spPr>
      </p:pic>
    </p:spTree>
    <p:extLst>
      <p:ext uri="{BB962C8B-B14F-4D97-AF65-F5344CB8AC3E}">
        <p14:creationId xmlns:p14="http://schemas.microsoft.com/office/powerpoint/2010/main" val="2746959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D2AD0-CD8D-407C-AAD3-14C6E7A07BC0}"/>
              </a:ext>
            </a:extLst>
          </p:cNvPr>
          <p:cNvSpPr>
            <a:spLocks noGrp="1"/>
          </p:cNvSpPr>
          <p:nvPr>
            <p:ph type="title"/>
          </p:nvPr>
        </p:nvSpPr>
        <p:spPr/>
        <p:txBody>
          <a:bodyPr/>
          <a:lstStyle/>
          <a:p>
            <a:pPr algn="ctr"/>
            <a:r>
              <a:rPr lang="en-US" b="1" dirty="0">
                <a:solidFill>
                  <a:srgbClr val="FF0000"/>
                </a:solidFill>
                <a:latin typeface="-apple-system"/>
              </a:rPr>
              <a:t>3. </a:t>
            </a:r>
            <a:r>
              <a:rPr lang="en-US" b="1" i="0" dirty="0">
                <a:solidFill>
                  <a:srgbClr val="FF0000"/>
                </a:solidFill>
                <a:effectLst/>
                <a:latin typeface="-apple-system"/>
              </a:rPr>
              <a:t>Model performance</a:t>
            </a:r>
            <a:endParaRPr lang="en-IN" dirty="0">
              <a:solidFill>
                <a:srgbClr val="FF0000"/>
              </a:solidFill>
            </a:endParaRPr>
          </a:p>
        </p:txBody>
      </p:sp>
      <p:sp>
        <p:nvSpPr>
          <p:cNvPr id="3" name="Content Placeholder 2">
            <a:extLst>
              <a:ext uri="{FF2B5EF4-FFF2-40B4-BE49-F238E27FC236}">
                <a16:creationId xmlns:a16="http://schemas.microsoft.com/office/drawing/2014/main" id="{CF9F4167-0F46-4DE6-B81D-9BF4451BA254}"/>
              </a:ext>
            </a:extLst>
          </p:cNvPr>
          <p:cNvSpPr>
            <a:spLocks noGrp="1"/>
          </p:cNvSpPr>
          <p:nvPr>
            <p:ph idx="1"/>
          </p:nvPr>
        </p:nvSpPr>
        <p:spPr>
          <a:xfrm>
            <a:off x="838200" y="1599381"/>
            <a:ext cx="10515600" cy="4351338"/>
          </a:xfrm>
        </p:spPr>
        <p:txBody>
          <a:bodyPr/>
          <a:lstStyle/>
          <a:p>
            <a:pPr algn="just"/>
            <a:r>
              <a:rPr lang="en-US" b="0" i="0" dirty="0">
                <a:effectLst/>
                <a:latin typeface="-apple-system"/>
              </a:rPr>
              <a:t>The third thing to consider is the performance of your classification model, such as the accuracy, precision, recall, and f1-score. </a:t>
            </a:r>
          </a:p>
          <a:p>
            <a:pPr algn="just"/>
            <a:r>
              <a:rPr lang="en-US" b="0" i="0" dirty="0">
                <a:effectLst/>
                <a:latin typeface="-apple-system"/>
              </a:rPr>
              <a:t>Different algorithms have different strengths and weaknesses in predicting different classes, so you need to measure and compare how well they perform on your data. </a:t>
            </a:r>
          </a:p>
          <a:p>
            <a:pPr algn="just"/>
            <a:r>
              <a:rPr lang="en-US" b="0" i="0" dirty="0">
                <a:effectLst/>
                <a:latin typeface="-apple-system"/>
              </a:rPr>
              <a:t>For example, some algorithms, such as gradient boosting or ensemble methods, can achieve high accuracy and robustness, while others, such as </a:t>
            </a:r>
            <a:r>
              <a:rPr lang="en-US" b="0" i="0" dirty="0" err="1">
                <a:effectLst/>
                <a:latin typeface="-apple-system"/>
              </a:rPr>
              <a:t>knn</a:t>
            </a:r>
            <a:r>
              <a:rPr lang="en-US" b="0" i="0" dirty="0">
                <a:effectLst/>
                <a:latin typeface="-apple-system"/>
              </a:rPr>
              <a:t> or neural networks, can be sensitive to overfitting or underfitting.</a:t>
            </a:r>
          </a:p>
          <a:p>
            <a:pPr algn="just"/>
            <a:endParaRPr lang="en-IN" dirty="0"/>
          </a:p>
        </p:txBody>
      </p:sp>
    </p:spTree>
    <p:extLst>
      <p:ext uri="{BB962C8B-B14F-4D97-AF65-F5344CB8AC3E}">
        <p14:creationId xmlns:p14="http://schemas.microsoft.com/office/powerpoint/2010/main" val="133321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29434-C2C8-4E34-9F29-4F0EDF23E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861" y="1256997"/>
            <a:ext cx="10050278" cy="4344006"/>
          </a:xfrm>
          <a:prstGeom prst="rect">
            <a:avLst/>
          </a:prstGeom>
        </p:spPr>
      </p:pic>
    </p:spTree>
    <p:extLst>
      <p:ext uri="{BB962C8B-B14F-4D97-AF65-F5344CB8AC3E}">
        <p14:creationId xmlns:p14="http://schemas.microsoft.com/office/powerpoint/2010/main" val="9844855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7B97F-DE90-4B60-BB53-98DF0D056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072" y="1209365"/>
            <a:ext cx="9897856" cy="4439270"/>
          </a:xfrm>
          <a:prstGeom prst="rect">
            <a:avLst/>
          </a:prstGeom>
        </p:spPr>
      </p:pic>
    </p:spTree>
    <p:extLst>
      <p:ext uri="{BB962C8B-B14F-4D97-AF65-F5344CB8AC3E}">
        <p14:creationId xmlns:p14="http://schemas.microsoft.com/office/powerpoint/2010/main" val="28983154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BA072-166A-4B6A-9D24-6C2FFE426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415" y="1719024"/>
            <a:ext cx="8745170" cy="3419952"/>
          </a:xfrm>
          <a:prstGeom prst="rect">
            <a:avLst/>
          </a:prstGeom>
        </p:spPr>
      </p:pic>
    </p:spTree>
    <p:extLst>
      <p:ext uri="{BB962C8B-B14F-4D97-AF65-F5344CB8AC3E}">
        <p14:creationId xmlns:p14="http://schemas.microsoft.com/office/powerpoint/2010/main" val="40515934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58502-857E-4CCF-965D-38F9E92CE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85" y="504689"/>
            <a:ext cx="7890235" cy="4529225"/>
          </a:xfrm>
          <a:prstGeom prst="rect">
            <a:avLst/>
          </a:prstGeom>
        </p:spPr>
      </p:pic>
    </p:spTree>
    <p:extLst>
      <p:ext uri="{BB962C8B-B14F-4D97-AF65-F5344CB8AC3E}">
        <p14:creationId xmlns:p14="http://schemas.microsoft.com/office/powerpoint/2010/main" val="145697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6C7FC6-1EA7-4AE6-90AC-B3FF797E9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257" y="1666629"/>
            <a:ext cx="7773485" cy="3524742"/>
          </a:xfrm>
          <a:prstGeom prst="rect">
            <a:avLst/>
          </a:prstGeom>
        </p:spPr>
      </p:pic>
    </p:spTree>
    <p:extLst>
      <p:ext uri="{BB962C8B-B14F-4D97-AF65-F5344CB8AC3E}">
        <p14:creationId xmlns:p14="http://schemas.microsoft.com/office/powerpoint/2010/main" val="21258384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721D10-8DDF-4870-A0C8-6505848ED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898" y="763570"/>
            <a:ext cx="6862714" cy="5864979"/>
          </a:xfrm>
          <a:prstGeom prst="rect">
            <a:avLst/>
          </a:prstGeom>
        </p:spPr>
      </p:pic>
    </p:spTree>
    <p:extLst>
      <p:ext uri="{BB962C8B-B14F-4D97-AF65-F5344CB8AC3E}">
        <p14:creationId xmlns:p14="http://schemas.microsoft.com/office/powerpoint/2010/main" val="3579201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A0FC-7581-4F4E-9D7A-47E102C57F63}"/>
              </a:ext>
            </a:extLst>
          </p:cNvPr>
          <p:cNvSpPr>
            <a:spLocks noGrp="1"/>
          </p:cNvSpPr>
          <p:nvPr>
            <p:ph type="title"/>
          </p:nvPr>
        </p:nvSpPr>
        <p:spPr/>
        <p:txBody>
          <a:bodyPr/>
          <a:lstStyle/>
          <a:p>
            <a:pPr algn="ctr"/>
            <a:r>
              <a:rPr lang="en-IN" dirty="0">
                <a:solidFill>
                  <a:srgbClr val="FF0000"/>
                </a:solidFill>
              </a:rPr>
              <a:t>Task:</a:t>
            </a:r>
          </a:p>
        </p:txBody>
      </p:sp>
      <p:pic>
        <p:nvPicPr>
          <p:cNvPr id="5" name="Content Placeholder 4">
            <a:extLst>
              <a:ext uri="{FF2B5EF4-FFF2-40B4-BE49-F238E27FC236}">
                <a16:creationId xmlns:a16="http://schemas.microsoft.com/office/drawing/2014/main" id="{057B6E63-9FDA-4E42-B8B0-2A4C15AEA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161" y="1690688"/>
            <a:ext cx="6287678" cy="3965394"/>
          </a:xfrm>
        </p:spPr>
      </p:pic>
    </p:spTree>
    <p:extLst>
      <p:ext uri="{BB962C8B-B14F-4D97-AF65-F5344CB8AC3E}">
        <p14:creationId xmlns:p14="http://schemas.microsoft.com/office/powerpoint/2010/main" val="35430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6A33-CE91-460A-9ADE-2A0F6D841F56}"/>
              </a:ext>
            </a:extLst>
          </p:cNvPr>
          <p:cNvSpPr>
            <a:spLocks noGrp="1"/>
          </p:cNvSpPr>
          <p:nvPr>
            <p:ph type="title"/>
          </p:nvPr>
        </p:nvSpPr>
        <p:spPr/>
        <p:txBody>
          <a:bodyPr/>
          <a:lstStyle/>
          <a:p>
            <a:pPr algn="ctr"/>
            <a:r>
              <a:rPr lang="en-IN" b="1" dirty="0">
                <a:solidFill>
                  <a:srgbClr val="FF0000"/>
                </a:solidFill>
              </a:rPr>
              <a:t>CART:</a:t>
            </a:r>
          </a:p>
        </p:txBody>
      </p:sp>
      <p:sp>
        <p:nvSpPr>
          <p:cNvPr id="3" name="Content Placeholder 2">
            <a:extLst>
              <a:ext uri="{FF2B5EF4-FFF2-40B4-BE49-F238E27FC236}">
                <a16:creationId xmlns:a16="http://schemas.microsoft.com/office/drawing/2014/main" id="{6864627F-C9B4-45FB-8491-F35E61F62523}"/>
              </a:ext>
            </a:extLst>
          </p:cNvPr>
          <p:cNvSpPr>
            <a:spLocks noGrp="1"/>
          </p:cNvSpPr>
          <p:nvPr>
            <p:ph idx="1"/>
          </p:nvPr>
        </p:nvSpPr>
        <p:spPr>
          <a:xfrm>
            <a:off x="838200" y="1571102"/>
            <a:ext cx="10515600" cy="4351338"/>
          </a:xfrm>
        </p:spPr>
        <p:txBody>
          <a:bodyPr>
            <a:normAutofit fontScale="92500" lnSpcReduction="10000"/>
          </a:bodyPr>
          <a:lstStyle/>
          <a:p>
            <a:pPr algn="just" rtl="0" fontAlgn="base"/>
            <a:r>
              <a:rPr lang="en-US" b="0" i="0" dirty="0">
                <a:effectLst/>
                <a:latin typeface="Nunito" pitchFamily="2" charset="0"/>
              </a:rPr>
              <a:t>CART is a predictive algorithm used in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Machine learning</a:t>
            </a:r>
            <a:r>
              <a:rPr lang="en-US" b="0" i="0" dirty="0">
                <a:effectLst/>
                <a:latin typeface="Nunito" pitchFamily="2" charset="0"/>
              </a:rPr>
              <a:t> and it explains how the target variable’s values can be predicted based on other matters. It is a decision tree where each fork is split into a predictor variable and each node has a prediction for the target variable at the end.</a:t>
            </a:r>
          </a:p>
          <a:p>
            <a:pPr algn="just" rtl="0" fontAlgn="base"/>
            <a:r>
              <a:rPr lang="en-US" b="0" i="0" dirty="0">
                <a:effectLst/>
                <a:latin typeface="Nunito" pitchFamily="2" charset="0"/>
              </a:rPr>
              <a:t>The term CART serves as a generic term for the following categories of decision trees:</a:t>
            </a:r>
          </a:p>
          <a:p>
            <a:pPr algn="just" fontAlgn="base">
              <a:buFont typeface="Arial" panose="020B0604020202020204" pitchFamily="34" charset="0"/>
              <a:buChar char="•"/>
            </a:pPr>
            <a:r>
              <a:rPr lang="en-US" b="1" i="0" dirty="0">
                <a:effectLst/>
                <a:latin typeface="Nunito" pitchFamily="2" charset="0"/>
              </a:rPr>
              <a:t>Classification Trees:</a:t>
            </a:r>
            <a:r>
              <a:rPr lang="en-US" b="0" i="0" dirty="0">
                <a:effectLst/>
                <a:latin typeface="Nunito" pitchFamily="2" charset="0"/>
              </a:rPr>
              <a:t> The tree is used to determine which “class” the target variable is most likely to fall into when it is continuous.</a:t>
            </a:r>
          </a:p>
          <a:p>
            <a:pPr algn="just" fontAlgn="base">
              <a:buFont typeface="Arial" panose="020B0604020202020204" pitchFamily="34" charset="0"/>
              <a:buChar char="•"/>
            </a:pPr>
            <a:r>
              <a:rPr lang="en-US" b="1" i="0" dirty="0">
                <a:effectLst/>
                <a:latin typeface="Nunito" pitchFamily="2" charset="0"/>
              </a:rPr>
              <a:t>Regression trees: </a:t>
            </a:r>
            <a:r>
              <a:rPr lang="en-US" b="0" i="0" dirty="0">
                <a:effectLst/>
                <a:latin typeface="Nunito" pitchFamily="2" charset="0"/>
              </a:rPr>
              <a:t>These are used to predict a continuous variable’s value.</a:t>
            </a:r>
          </a:p>
          <a:p>
            <a:pPr algn="just"/>
            <a:endParaRPr lang="en-IN" dirty="0"/>
          </a:p>
        </p:txBody>
      </p:sp>
    </p:spTree>
    <p:extLst>
      <p:ext uri="{BB962C8B-B14F-4D97-AF65-F5344CB8AC3E}">
        <p14:creationId xmlns:p14="http://schemas.microsoft.com/office/powerpoint/2010/main" val="24658827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9E1CE-5004-45B2-BB20-15818D085026}"/>
              </a:ext>
            </a:extLst>
          </p:cNvPr>
          <p:cNvSpPr>
            <a:spLocks noGrp="1"/>
          </p:cNvSpPr>
          <p:nvPr>
            <p:ph type="title"/>
          </p:nvPr>
        </p:nvSpPr>
        <p:spPr/>
        <p:txBody>
          <a:bodyPr/>
          <a:lstStyle/>
          <a:p>
            <a:pPr algn="ctr"/>
            <a:r>
              <a:rPr lang="en-US" b="0" i="0" dirty="0">
                <a:solidFill>
                  <a:srgbClr val="610B4B"/>
                </a:solidFill>
                <a:effectLst/>
                <a:latin typeface="erdana"/>
              </a:rPr>
              <a:t>Gini Index:</a:t>
            </a:r>
            <a:endParaRPr lang="en-IN" dirty="0"/>
          </a:p>
        </p:txBody>
      </p:sp>
      <p:sp>
        <p:nvSpPr>
          <p:cNvPr id="3" name="Content Placeholder 2">
            <a:extLst>
              <a:ext uri="{FF2B5EF4-FFF2-40B4-BE49-F238E27FC236}">
                <a16:creationId xmlns:a16="http://schemas.microsoft.com/office/drawing/2014/main" id="{04A0FEF2-9C1E-4F23-9711-D22FD156B3E1}"/>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Gini index is a measure of impurity or purity used while creating a decision tree in the CART(Classification and Regression Tree) algorithm.</a:t>
            </a:r>
          </a:p>
          <a:p>
            <a:pPr algn="just">
              <a:buFont typeface="Arial" panose="020B0604020202020204" pitchFamily="34" charset="0"/>
              <a:buChar char="•"/>
            </a:pPr>
            <a:r>
              <a:rPr lang="en-US" b="0" i="0" dirty="0">
                <a:solidFill>
                  <a:srgbClr val="000000"/>
                </a:solidFill>
                <a:effectLst/>
                <a:latin typeface="inter-regular"/>
              </a:rPr>
              <a:t>An attribute with the low Gini index should be preferred as compared to the high Gini index.</a:t>
            </a:r>
          </a:p>
          <a:p>
            <a:pPr algn="just">
              <a:buFont typeface="Arial" panose="020B0604020202020204" pitchFamily="34" charset="0"/>
              <a:buChar char="•"/>
            </a:pPr>
            <a:r>
              <a:rPr lang="en-US" b="0" i="0" dirty="0">
                <a:solidFill>
                  <a:srgbClr val="000000"/>
                </a:solidFill>
                <a:effectLst/>
                <a:latin typeface="inter-regular"/>
              </a:rPr>
              <a:t>It only creates binary splits, and the CART algorithm uses the Gini index to create binary splits.</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pic>
        <p:nvPicPr>
          <p:cNvPr id="2050" name="Picture 2" descr="cart - How to derive equation of Gini index used in Decision Trees? - Cross  Validated">
            <a:extLst>
              <a:ext uri="{FF2B5EF4-FFF2-40B4-BE49-F238E27FC236}">
                <a16:creationId xmlns:a16="http://schemas.microsoft.com/office/drawing/2014/main" id="{F8D00F8B-41AE-4FF4-980F-CB1EE28F2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168" y="4917012"/>
            <a:ext cx="31623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354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59D5-832B-43AD-9523-BCF1C2C67825}"/>
              </a:ext>
            </a:extLst>
          </p:cNvPr>
          <p:cNvSpPr>
            <a:spLocks noGrp="1"/>
          </p:cNvSpPr>
          <p:nvPr>
            <p:ph type="title"/>
          </p:nvPr>
        </p:nvSpPr>
        <p:spPr>
          <a:xfrm>
            <a:off x="838200" y="365125"/>
            <a:ext cx="10515600" cy="737811"/>
          </a:xfrm>
        </p:spPr>
        <p:txBody>
          <a:bodyPr/>
          <a:lstStyle/>
          <a:p>
            <a:pPr algn="ctr"/>
            <a:r>
              <a:rPr lang="en-IN" b="1" dirty="0">
                <a:solidFill>
                  <a:srgbClr val="FF0000"/>
                </a:solidFill>
              </a:rPr>
              <a:t>Example:</a:t>
            </a:r>
          </a:p>
        </p:txBody>
      </p:sp>
      <p:pic>
        <p:nvPicPr>
          <p:cNvPr id="5" name="Content Placeholder 4">
            <a:extLst>
              <a:ext uri="{FF2B5EF4-FFF2-40B4-BE49-F238E27FC236}">
                <a16:creationId xmlns:a16="http://schemas.microsoft.com/office/drawing/2014/main" id="{B479553A-AA04-44E8-AA10-DFAB53890D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1341" y="1252538"/>
            <a:ext cx="8509318" cy="5392737"/>
          </a:xfrm>
        </p:spPr>
      </p:pic>
    </p:spTree>
    <p:extLst>
      <p:ext uri="{BB962C8B-B14F-4D97-AF65-F5344CB8AC3E}">
        <p14:creationId xmlns:p14="http://schemas.microsoft.com/office/powerpoint/2010/main" val="903634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2495</TotalTime>
  <Words>7287</Words>
  <Application>Microsoft Office PowerPoint</Application>
  <PresentationFormat>Widescreen</PresentationFormat>
  <Paragraphs>530</Paragraphs>
  <Slides>106</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106</vt:i4>
      </vt:variant>
    </vt:vector>
  </HeadingPairs>
  <TitlesOfParts>
    <vt:vector size="123" baseType="lpstr">
      <vt:lpstr>-apple-system</vt:lpstr>
      <vt:lpstr>Arial</vt:lpstr>
      <vt:lpstr>Arial MT</vt:lpstr>
      <vt:lpstr>Arial Unicode MS</vt:lpstr>
      <vt:lpstr>Calibri</vt:lpstr>
      <vt:lpstr>Calibri Light</vt:lpstr>
      <vt:lpstr>CircularXX</vt:lpstr>
      <vt:lpstr>erdana</vt:lpstr>
      <vt:lpstr>Google Sans</vt:lpstr>
      <vt:lpstr>inter-bold</vt:lpstr>
      <vt:lpstr>inter-regular</vt:lpstr>
      <vt:lpstr>Nunito</vt:lpstr>
      <vt:lpstr>open sans</vt:lpstr>
      <vt:lpstr>open sans</vt:lpstr>
      <vt:lpstr>Times New Roman</vt:lpstr>
      <vt:lpstr>Verdana</vt:lpstr>
      <vt:lpstr>Office Theme</vt:lpstr>
      <vt:lpstr>UNIT-2 </vt:lpstr>
      <vt:lpstr>Motivation: When One Variable Is Not Enough</vt:lpstr>
      <vt:lpstr>Example:</vt:lpstr>
      <vt:lpstr>PowerPoint Presentation</vt:lpstr>
      <vt:lpstr>PowerPoint Presentation</vt:lpstr>
      <vt:lpstr>Choosing a Classification Algorithm: Classification algorithm is opted on following aspects:</vt:lpstr>
      <vt:lpstr> </vt:lpstr>
      <vt:lpstr>2. Problem complexity</vt:lpstr>
      <vt:lpstr>3. Model performance</vt:lpstr>
      <vt:lpstr>4. Model interpretability</vt:lpstr>
      <vt:lpstr>5. Model scalability</vt:lpstr>
      <vt:lpstr>6. Model flexibility</vt:lpstr>
      <vt:lpstr>First Steps with Scikit-Learn:</vt:lpstr>
      <vt:lpstr>Step 1: Getting Started with Scikit-learn:</vt:lpstr>
      <vt:lpstr>PowerPoint Presentation</vt:lpstr>
      <vt:lpstr>Step 2: Data Preprocessing</vt:lpstr>
      <vt:lpstr>PowerPoint Presentation</vt:lpstr>
      <vt:lpstr>Step 3: Model Selection and Training:</vt:lpstr>
      <vt:lpstr>Choosing an Algorithm:</vt:lpstr>
      <vt:lpstr>Training a Simple Model:</vt:lpstr>
      <vt:lpstr>Step 4: Model Evaluation:</vt:lpstr>
      <vt:lpstr>Step 5: Improving Performance:</vt:lpstr>
      <vt:lpstr>Perceptron Classifier:</vt:lpstr>
      <vt:lpstr>Basic Components of Perceptron</vt:lpstr>
      <vt:lpstr>PowerPoint Presentation</vt:lpstr>
      <vt:lpstr>Activation Function</vt:lpstr>
      <vt:lpstr>Types of Activation functions:</vt:lpstr>
      <vt:lpstr>How Perceptron Model works:</vt:lpstr>
      <vt:lpstr>PowerPoint Presentation</vt:lpstr>
      <vt:lpstr>Training a Perceptron</vt:lpstr>
      <vt:lpstr>Perceptron Learning Algorithm</vt:lpstr>
      <vt:lpstr>Intuition behind Perceptron Learning Algorithm</vt:lpstr>
      <vt:lpstr>Numerical: AND function using Perceptron</vt:lpstr>
      <vt:lpstr>Epoch 1: Error Calculation</vt:lpstr>
      <vt:lpstr>Epoch 1: Error Calculation</vt:lpstr>
      <vt:lpstr>Epoch 1: Error Calculation</vt:lpstr>
      <vt:lpstr>Epoch 1: Error Calculation</vt:lpstr>
      <vt:lpstr>Epoch 2: Error Calculation</vt:lpstr>
      <vt:lpstr>Epoch 2: Error Calculation</vt:lpstr>
      <vt:lpstr>Epoch 2: Error Calculation</vt:lpstr>
      <vt:lpstr>Epoch 2: Error Calculation</vt:lpstr>
      <vt:lpstr>Epoch 3: Error Calculation</vt:lpstr>
      <vt:lpstr>Epoch 3: Error Calculation</vt:lpstr>
      <vt:lpstr>Epoch 3: Error Calculation</vt:lpstr>
      <vt:lpstr>Epoch 3: Error Calculation</vt:lpstr>
      <vt:lpstr>PowerPoint Presentation</vt:lpstr>
      <vt:lpstr>Characteristics of Perceptron:</vt:lpstr>
      <vt:lpstr>Limitations of Perceptron Model:</vt:lpstr>
      <vt:lpstr>Stochastic Gradient Descent</vt:lpstr>
      <vt:lpstr>So, what is SGD?</vt:lpstr>
      <vt:lpstr>PowerPoint Presentation</vt:lpstr>
      <vt:lpstr>PowerPoint Presentation</vt:lpstr>
      <vt:lpstr>PowerPoint Presentation</vt:lpstr>
      <vt:lpstr>PowerPoint Presentation</vt:lpstr>
      <vt:lpstr>Advantages of Stochastic Gradient Descent:  </vt:lpstr>
      <vt:lpstr>Regression:</vt:lpstr>
      <vt:lpstr>Terminologies Related to the Regression Analysis in Machine Learning:</vt:lpstr>
      <vt:lpstr>Linear Regression in Machine Learning</vt:lpstr>
      <vt:lpstr>PowerPoint Presentation</vt:lpstr>
      <vt:lpstr>Mathematically, we can represent a linear regression as:</vt:lpstr>
      <vt:lpstr>PowerPoint Presentation</vt:lpstr>
      <vt:lpstr>PowerPoint Presentation</vt:lpstr>
      <vt:lpstr>Logistic Function (Sigmoid Function):</vt:lpstr>
      <vt:lpstr>Assumptions for Logistic Regression:</vt:lpstr>
      <vt:lpstr>Modeling Class Probabilities via Logistic Regression:</vt:lpstr>
      <vt:lpstr>PowerPoint Presentation</vt:lpstr>
      <vt:lpstr>Example:</vt:lpstr>
      <vt:lpstr>PowerPoint Presentation</vt:lpstr>
      <vt:lpstr>PowerPoint Presentation</vt:lpstr>
      <vt:lpstr>PowerPoint Presentation</vt:lpstr>
      <vt:lpstr>PowerPoint Presentation</vt:lpstr>
      <vt:lpstr>Decision Tree Learning</vt:lpstr>
      <vt:lpstr>PowerPoint Presentation</vt:lpstr>
      <vt:lpstr>Why use Decision Trees?</vt:lpstr>
      <vt:lpstr>Decision Tree Terminologies:</vt:lpstr>
      <vt:lpstr>How does the Decision Tree algorithm Work?</vt:lpstr>
      <vt:lpstr>PowerPoint Presentation</vt:lpstr>
      <vt:lpstr>Attribute Selection Measures</vt:lpstr>
      <vt:lpstr>Information Gain:</vt:lpstr>
      <vt:lpstr>Pruning: Getting an Optimal Decision tree</vt:lpstr>
      <vt:lpstr>Iterative Dichotomizer 3 (ID3):</vt:lpstr>
      <vt:lpstr>Example:</vt:lpstr>
      <vt:lpstr>Attribute: Outlook</vt:lpstr>
      <vt:lpstr>PowerPoint Presentation</vt:lpstr>
      <vt:lpstr>Attribute: temp</vt:lpstr>
      <vt:lpstr>Attribute: Humidity</vt:lpstr>
      <vt:lpstr>Attribute: Wind</vt:lpstr>
      <vt:lpstr>PowerPoint Presentation</vt:lpstr>
      <vt:lpstr>Attribute: Temp</vt:lpstr>
      <vt:lpstr>PowerPoint Presentation</vt:lpstr>
      <vt:lpstr>PowerPoint Presentation</vt:lpstr>
      <vt:lpstr>PowerPoint Presentation</vt:lpstr>
      <vt:lpstr>PowerPoint Presentation</vt:lpstr>
      <vt:lpstr>PowerPoint Presentation</vt:lpstr>
      <vt:lpstr>PowerPoint Presentation</vt:lpstr>
      <vt:lpstr>Task:</vt:lpstr>
      <vt:lpstr>CART:</vt:lpstr>
      <vt:lpstr>Gini Index:</vt:lpstr>
      <vt:lpstr>Example:</vt:lpstr>
      <vt:lpstr>Compute Gini index of overall dataset:</vt:lpstr>
      <vt:lpstr>Gini index of Money attribute:</vt:lpstr>
      <vt:lpstr>Gini index of Parent attribute:</vt:lpstr>
      <vt:lpstr>Gini index for weather attribute:</vt:lpstr>
      <vt:lpstr>Select the Attribute which has minimum Gi ni index ad root node:</vt:lpstr>
      <vt:lpstr>Again calculate Gini index, where Parent=NO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 </dc:title>
  <dc:creator>Ramanjot</dc:creator>
  <cp:lastModifiedBy>jaspreet kaur</cp:lastModifiedBy>
  <cp:revision>202</cp:revision>
  <dcterms:created xsi:type="dcterms:W3CDTF">2024-01-29T10:53:50Z</dcterms:created>
  <dcterms:modified xsi:type="dcterms:W3CDTF">2024-02-14T09:20:46Z</dcterms:modified>
</cp:coreProperties>
</file>